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Canva Sans Bold" panose="020B0803030501040103" pitchFamily="34" charset="0"/>
      <p:regular r:id="rId28"/>
      <p:bold r:id="rId29"/>
    </p:embeddedFont>
    <p:embeddedFont>
      <p:font typeface="Code Pro" pitchFamily="2" charset="0"/>
      <p:regular r:id="rId30"/>
    </p:embeddedFont>
    <p:embeddedFont>
      <p:font typeface="Code Pro Bold" pitchFamily="2"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04" autoAdjust="0"/>
  </p:normalViewPr>
  <p:slideViewPr>
    <p:cSldViewPr>
      <p:cViewPr varScale="1">
        <p:scale>
          <a:sx n="76" d="100"/>
          <a:sy n="76" d="100"/>
        </p:scale>
        <p:origin x="7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www.kaggle.com/datasets/sobhanmoosavi/us-accidents" TargetMode="Externa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58.sv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0161079" y="1414769"/>
            <a:ext cx="6882072" cy="6512161"/>
          </a:xfrm>
          <a:custGeom>
            <a:avLst/>
            <a:gdLst/>
            <a:ahLst/>
            <a:cxnLst/>
            <a:rect l="l" t="t" r="r" b="b"/>
            <a:pathLst>
              <a:path w="6882072" h="6512161">
                <a:moveTo>
                  <a:pt x="0" y="0"/>
                </a:moveTo>
                <a:lnTo>
                  <a:pt x="6882072" y="0"/>
                </a:lnTo>
                <a:lnTo>
                  <a:pt x="6882072" y="6512161"/>
                </a:lnTo>
                <a:lnTo>
                  <a:pt x="0" y="6512161"/>
                </a:lnTo>
                <a:lnTo>
                  <a:pt x="0" y="0"/>
                </a:lnTo>
                <a:close/>
              </a:path>
            </a:pathLst>
          </a:custGeom>
          <a:blipFill>
            <a:blip r:embed="rId3"/>
            <a:stretch>
              <a:fillRect/>
            </a:stretch>
          </a:blipFill>
        </p:spPr>
        <p:txBody>
          <a:bodyPr/>
          <a:lstStyle/>
          <a:p>
            <a:endParaRPr lang="en-US"/>
          </a:p>
        </p:txBody>
      </p:sp>
      <p:sp>
        <p:nvSpPr>
          <p:cNvPr id="4" name="Freeform 4"/>
          <p:cNvSpPr/>
          <p:nvPr/>
        </p:nvSpPr>
        <p:spPr>
          <a:xfrm>
            <a:off x="0" y="0"/>
            <a:ext cx="3625119" cy="3176510"/>
          </a:xfrm>
          <a:custGeom>
            <a:avLst/>
            <a:gdLst/>
            <a:ahLst/>
            <a:cxnLst/>
            <a:rect l="l" t="t" r="r" b="b"/>
            <a:pathLst>
              <a:path w="3625119" h="3176510">
                <a:moveTo>
                  <a:pt x="0" y="0"/>
                </a:moveTo>
                <a:lnTo>
                  <a:pt x="3625119" y="0"/>
                </a:lnTo>
                <a:lnTo>
                  <a:pt x="3625119" y="3176510"/>
                </a:lnTo>
                <a:lnTo>
                  <a:pt x="0" y="3176510"/>
                </a:lnTo>
                <a:lnTo>
                  <a:pt x="0" y="0"/>
                </a:lnTo>
                <a:close/>
              </a:path>
            </a:pathLst>
          </a:custGeom>
          <a:blipFill>
            <a:blip r:embed="rId4">
              <a:alphaModFix amt="55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2640453"/>
            <a:ext cx="8844110" cy="2578706"/>
          </a:xfrm>
          <a:prstGeom prst="rect">
            <a:avLst/>
          </a:prstGeom>
        </p:spPr>
        <p:txBody>
          <a:bodyPr lIns="0" tIns="0" rIns="0" bIns="0" rtlCol="0" anchor="t">
            <a:spAutoFit/>
          </a:bodyPr>
          <a:lstStyle/>
          <a:p>
            <a:pPr>
              <a:lnSpc>
                <a:spcPts val="8467"/>
              </a:lnSpc>
            </a:pPr>
            <a:r>
              <a:rPr lang="en-US" sz="7697">
                <a:solidFill>
                  <a:srgbClr val="191C26"/>
                </a:solidFill>
                <a:latin typeface="Code Pro Bold"/>
              </a:rPr>
              <a:t>Beyond the Road </a:t>
            </a:r>
          </a:p>
          <a:p>
            <a:pPr>
              <a:lnSpc>
                <a:spcPts val="5937"/>
              </a:lnSpc>
            </a:pPr>
            <a:r>
              <a:rPr lang="en-US" sz="5397">
                <a:solidFill>
                  <a:srgbClr val="191C26"/>
                </a:solidFill>
                <a:latin typeface="Code Pro Bold"/>
              </a:rPr>
              <a:t>A Data-Driven Analysis of US Car Accidents</a:t>
            </a:r>
          </a:p>
        </p:txBody>
      </p:sp>
      <p:sp>
        <p:nvSpPr>
          <p:cNvPr id="6" name="TextBox 6"/>
          <p:cNvSpPr txBox="1"/>
          <p:nvPr/>
        </p:nvSpPr>
        <p:spPr>
          <a:xfrm>
            <a:off x="1028700" y="8906606"/>
            <a:ext cx="4422055" cy="1057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DE59"/>
                </a:solidFill>
                <a:latin typeface="Code Pro Bold"/>
              </a:rPr>
              <a:t>Asawari Kadam       </a:t>
            </a:r>
          </a:p>
          <a:p>
            <a:pPr marL="647700" lvl="1" indent="-323850">
              <a:lnSpc>
                <a:spcPts val="4200"/>
              </a:lnSpc>
              <a:buFont typeface="Arial"/>
              <a:buChar char="•"/>
            </a:pPr>
            <a:r>
              <a:rPr lang="en-US" sz="3000">
                <a:solidFill>
                  <a:srgbClr val="FFDE59"/>
                </a:solidFill>
                <a:latin typeface="Code Pro Bold"/>
              </a:rPr>
              <a:t>Prachi Kotkar</a:t>
            </a:r>
          </a:p>
        </p:txBody>
      </p:sp>
      <p:sp>
        <p:nvSpPr>
          <p:cNvPr id="7" name="TextBox 7"/>
          <p:cNvSpPr txBox="1"/>
          <p:nvPr/>
        </p:nvSpPr>
        <p:spPr>
          <a:xfrm>
            <a:off x="11770190" y="8906606"/>
            <a:ext cx="4422055" cy="10572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DE59"/>
                </a:solidFill>
                <a:latin typeface="Code Pro Bold"/>
              </a:rPr>
              <a:t>Akash Bharsakle</a:t>
            </a:r>
          </a:p>
          <a:p>
            <a:pPr marL="647700" lvl="1" indent="-323850">
              <a:lnSpc>
                <a:spcPts val="4200"/>
              </a:lnSpc>
              <a:buFont typeface="Arial"/>
              <a:buChar char="•"/>
            </a:pPr>
            <a:r>
              <a:rPr lang="en-US" sz="3000">
                <a:solidFill>
                  <a:srgbClr val="FFDE59"/>
                </a:solidFill>
                <a:latin typeface="Code Pro Bold"/>
              </a:rPr>
              <a:t>Ajinkya Desai</a:t>
            </a:r>
          </a:p>
        </p:txBody>
      </p:sp>
      <p:sp>
        <p:nvSpPr>
          <p:cNvPr id="8" name="TextBox 8"/>
          <p:cNvSpPr txBox="1"/>
          <p:nvPr/>
        </p:nvSpPr>
        <p:spPr>
          <a:xfrm>
            <a:off x="7930815" y="9392381"/>
            <a:ext cx="1821256" cy="659222"/>
          </a:xfrm>
          <a:prstGeom prst="rect">
            <a:avLst/>
          </a:prstGeom>
        </p:spPr>
        <p:txBody>
          <a:bodyPr lIns="0" tIns="0" rIns="0" bIns="0" rtlCol="0" anchor="t">
            <a:spAutoFit/>
          </a:bodyPr>
          <a:lstStyle/>
          <a:p>
            <a:pPr algn="r">
              <a:lnSpc>
                <a:spcPts val="5391"/>
              </a:lnSpc>
              <a:spcBef>
                <a:spcPct val="0"/>
              </a:spcBef>
            </a:pPr>
            <a:r>
              <a:rPr lang="en-US" sz="3851" u="sng">
                <a:solidFill>
                  <a:srgbClr val="191C26"/>
                </a:solidFill>
                <a:latin typeface="Code Pro Bold"/>
              </a:rPr>
              <a:t>Group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2395348" y="459442"/>
            <a:ext cx="5399339" cy="4248795"/>
          </a:xfrm>
          <a:custGeom>
            <a:avLst/>
            <a:gdLst/>
            <a:ahLst/>
            <a:cxnLst/>
            <a:rect l="l" t="t" r="r" b="b"/>
            <a:pathLst>
              <a:path w="5399339" h="4248795">
                <a:moveTo>
                  <a:pt x="0" y="0"/>
                </a:moveTo>
                <a:lnTo>
                  <a:pt x="5399339" y="0"/>
                </a:lnTo>
                <a:lnTo>
                  <a:pt x="5399339" y="4248794"/>
                </a:lnTo>
                <a:lnTo>
                  <a:pt x="0" y="4248794"/>
                </a:lnTo>
                <a:lnTo>
                  <a:pt x="0" y="0"/>
                </a:lnTo>
                <a:close/>
              </a:path>
            </a:pathLst>
          </a:custGeom>
          <a:blipFill>
            <a:blip r:embed="rId3"/>
            <a:stretch>
              <a:fillRect/>
            </a:stretch>
          </a:blipFill>
        </p:spPr>
        <p:txBody>
          <a:bodyPr/>
          <a:lstStyle/>
          <a:p>
            <a:endParaRPr lang="en-US"/>
          </a:p>
        </p:txBody>
      </p:sp>
      <p:sp>
        <p:nvSpPr>
          <p:cNvPr id="4" name="Freeform 4"/>
          <p:cNvSpPr/>
          <p:nvPr/>
        </p:nvSpPr>
        <p:spPr>
          <a:xfrm>
            <a:off x="349370" y="459442"/>
            <a:ext cx="11650876" cy="7887458"/>
          </a:xfrm>
          <a:custGeom>
            <a:avLst/>
            <a:gdLst/>
            <a:ahLst/>
            <a:cxnLst/>
            <a:rect l="l" t="t" r="r" b="b"/>
            <a:pathLst>
              <a:path w="11650876" h="7887458">
                <a:moveTo>
                  <a:pt x="0" y="0"/>
                </a:moveTo>
                <a:lnTo>
                  <a:pt x="11650876" y="0"/>
                </a:lnTo>
                <a:lnTo>
                  <a:pt x="11650876" y="7887458"/>
                </a:lnTo>
                <a:lnTo>
                  <a:pt x="0" y="7887458"/>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5060562" y="5086350"/>
            <a:ext cx="2734124" cy="4766379"/>
          </a:xfrm>
          <a:prstGeom prst="rect">
            <a:avLst/>
          </a:prstGeom>
        </p:spPr>
        <p:txBody>
          <a:bodyPr lIns="0" tIns="0" rIns="0" bIns="0" rtlCol="0" anchor="t">
            <a:spAutoFit/>
          </a:bodyPr>
          <a:lstStyle/>
          <a:p>
            <a:pPr algn="ctr">
              <a:lnSpc>
                <a:spcPts val="4218"/>
              </a:lnSpc>
            </a:pPr>
            <a:r>
              <a:rPr lang="en-US" sz="3012">
                <a:solidFill>
                  <a:srgbClr val="000000"/>
                </a:solidFill>
                <a:latin typeface="Canva Sans"/>
              </a:rPr>
              <a:t>Florida</a:t>
            </a:r>
          </a:p>
          <a:p>
            <a:pPr algn="ctr">
              <a:lnSpc>
                <a:spcPts val="4218"/>
              </a:lnSpc>
            </a:pPr>
            <a:r>
              <a:rPr lang="en-US" sz="3012">
                <a:solidFill>
                  <a:srgbClr val="000000"/>
                </a:solidFill>
                <a:latin typeface="Canva Sans"/>
              </a:rPr>
              <a:t>Georgia</a:t>
            </a:r>
          </a:p>
          <a:p>
            <a:pPr algn="ctr">
              <a:lnSpc>
                <a:spcPts val="4218"/>
              </a:lnSpc>
            </a:pPr>
            <a:r>
              <a:rPr lang="en-US" sz="3012">
                <a:solidFill>
                  <a:srgbClr val="000000"/>
                </a:solidFill>
                <a:latin typeface="Canva Sans"/>
              </a:rPr>
              <a:t>North Carolina</a:t>
            </a:r>
          </a:p>
          <a:p>
            <a:pPr algn="ctr">
              <a:lnSpc>
                <a:spcPts val="4218"/>
              </a:lnSpc>
            </a:pPr>
            <a:r>
              <a:rPr lang="en-US" sz="3012">
                <a:solidFill>
                  <a:srgbClr val="000000"/>
                </a:solidFill>
                <a:latin typeface="Canva Sans"/>
              </a:rPr>
              <a:t>South Carolina</a:t>
            </a:r>
          </a:p>
          <a:p>
            <a:pPr algn="ctr">
              <a:lnSpc>
                <a:spcPts val="4218"/>
              </a:lnSpc>
            </a:pPr>
            <a:r>
              <a:rPr lang="en-US" sz="3012">
                <a:solidFill>
                  <a:srgbClr val="000000"/>
                </a:solidFill>
                <a:latin typeface="Canva Sans"/>
              </a:rPr>
              <a:t>Alabama</a:t>
            </a:r>
          </a:p>
          <a:p>
            <a:pPr algn="ctr">
              <a:lnSpc>
                <a:spcPts val="4218"/>
              </a:lnSpc>
            </a:pPr>
            <a:r>
              <a:rPr lang="en-US" sz="3012">
                <a:solidFill>
                  <a:srgbClr val="000000"/>
                </a:solidFill>
                <a:latin typeface="Canva Sans"/>
              </a:rPr>
              <a:t>Mississippi</a:t>
            </a:r>
          </a:p>
          <a:p>
            <a:pPr algn="ctr">
              <a:lnSpc>
                <a:spcPts val="4218"/>
              </a:lnSpc>
            </a:pPr>
            <a:r>
              <a:rPr lang="en-US" sz="3012">
                <a:solidFill>
                  <a:srgbClr val="000000"/>
                </a:solidFill>
                <a:latin typeface="Canva Sans"/>
              </a:rPr>
              <a:t>Lousiana</a:t>
            </a:r>
          </a:p>
          <a:p>
            <a:pPr algn="ctr">
              <a:lnSpc>
                <a:spcPts val="4218"/>
              </a:lnSpc>
            </a:pPr>
            <a:r>
              <a:rPr lang="en-US" sz="3012">
                <a:solidFill>
                  <a:srgbClr val="000000"/>
                </a:solidFill>
                <a:latin typeface="Canva Sans"/>
              </a:rPr>
              <a:t>Arkansas</a:t>
            </a:r>
          </a:p>
          <a:p>
            <a:pPr algn="ctr">
              <a:lnSpc>
                <a:spcPts val="4218"/>
              </a:lnSpc>
            </a:pPr>
            <a:r>
              <a:rPr lang="en-US" sz="3012">
                <a:solidFill>
                  <a:srgbClr val="000000"/>
                </a:solidFill>
                <a:latin typeface="Canva Sans"/>
              </a:rPr>
              <a:t>Tennessee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TextBox 3"/>
          <p:cNvSpPr txBox="1"/>
          <p:nvPr/>
        </p:nvSpPr>
        <p:spPr>
          <a:xfrm>
            <a:off x="5687541" y="136260"/>
            <a:ext cx="6912918" cy="1061708"/>
          </a:xfrm>
          <a:prstGeom prst="rect">
            <a:avLst/>
          </a:prstGeom>
        </p:spPr>
        <p:txBody>
          <a:bodyPr lIns="0" tIns="0" rIns="0" bIns="0" rtlCol="0" anchor="t">
            <a:spAutoFit/>
          </a:bodyPr>
          <a:lstStyle/>
          <a:p>
            <a:pPr algn="ctr">
              <a:lnSpc>
                <a:spcPts val="8680"/>
              </a:lnSpc>
            </a:pPr>
            <a:r>
              <a:rPr lang="en-US" sz="6200">
                <a:solidFill>
                  <a:srgbClr val="000000"/>
                </a:solidFill>
                <a:latin typeface="Code Pro Bold"/>
              </a:rPr>
              <a:t>Recommendation</a:t>
            </a:r>
          </a:p>
        </p:txBody>
      </p:sp>
      <p:sp>
        <p:nvSpPr>
          <p:cNvPr id="4" name="TextBox 4"/>
          <p:cNvSpPr txBox="1"/>
          <p:nvPr/>
        </p:nvSpPr>
        <p:spPr>
          <a:xfrm>
            <a:off x="230970" y="1605436"/>
            <a:ext cx="17690586" cy="4903896"/>
          </a:xfrm>
          <a:prstGeom prst="rect">
            <a:avLst/>
          </a:prstGeom>
        </p:spPr>
        <p:txBody>
          <a:bodyPr lIns="0" tIns="0" rIns="0" bIns="0" rtlCol="0" anchor="t">
            <a:spAutoFit/>
          </a:bodyPr>
          <a:lstStyle/>
          <a:p>
            <a:pPr>
              <a:lnSpc>
                <a:spcPts val="3231"/>
              </a:lnSpc>
            </a:pPr>
            <a:endParaRPr/>
          </a:p>
          <a:p>
            <a:pPr>
              <a:lnSpc>
                <a:spcPts val="3231"/>
              </a:lnSpc>
            </a:pPr>
            <a:r>
              <a:rPr lang="en-US" sz="2308">
                <a:solidFill>
                  <a:srgbClr val="000000"/>
                </a:solidFill>
                <a:latin typeface="Canva Sans"/>
              </a:rPr>
              <a:t>Implement a comprehensive traffic management and infrastructure improvement plan in the Southeast zone, with a specific focus on intersections with traffic signals, junctions, and pedestrian crossings. </a:t>
            </a:r>
          </a:p>
          <a:p>
            <a:pPr>
              <a:lnSpc>
                <a:spcPts val="3231"/>
              </a:lnSpc>
            </a:pPr>
            <a:r>
              <a:rPr lang="en-US" sz="2308">
                <a:solidFill>
                  <a:srgbClr val="000000"/>
                </a:solidFill>
                <a:latin typeface="Canva Sans"/>
              </a:rPr>
              <a:t>This plan should include:</a:t>
            </a:r>
          </a:p>
          <a:p>
            <a:pPr>
              <a:lnSpc>
                <a:spcPts val="3231"/>
              </a:lnSpc>
            </a:pPr>
            <a:r>
              <a:rPr lang="en-US" sz="2308">
                <a:solidFill>
                  <a:srgbClr val="000000"/>
                </a:solidFill>
                <a:latin typeface="Canva Sans Bold"/>
              </a:rPr>
              <a:t>1. Enhanced Traffic Signal Management: </a:t>
            </a:r>
            <a:r>
              <a:rPr lang="en-US" sz="2308">
                <a:solidFill>
                  <a:srgbClr val="000000"/>
                </a:solidFill>
                <a:latin typeface="Canva Sans"/>
              </a:rPr>
              <a:t>Review and optimize the timing and operation of traffic signals to improve flow and reduce congestion. Implement such as adjusting road layouts, adding or modifying lanes, or introducing smart traffic management technologies. </a:t>
            </a:r>
          </a:p>
          <a:p>
            <a:pPr>
              <a:lnSpc>
                <a:spcPts val="3231"/>
              </a:lnSpc>
            </a:pPr>
            <a:r>
              <a:rPr lang="en-US" sz="2308">
                <a:solidFill>
                  <a:srgbClr val="000000"/>
                </a:solidFill>
                <a:latin typeface="Canva Sans Bold"/>
              </a:rPr>
              <a:t>2. Safety Measures at Junctions and Crossings:</a:t>
            </a:r>
            <a:r>
              <a:rPr lang="en-US" sz="2308">
                <a:solidFill>
                  <a:srgbClr val="000000"/>
                </a:solidFill>
                <a:latin typeface="Canva Sans"/>
              </a:rPr>
              <a:t> Introduce additional safety measures at junctions and crossings, such as better signage, pedestrian crossing alerts, and improved road markings. This can enhance visibility and awareness for both drivers and pedestrians, reducing the likelihood of accidents.</a:t>
            </a:r>
          </a:p>
          <a:p>
            <a:pPr>
              <a:lnSpc>
                <a:spcPts val="3231"/>
              </a:lnSpc>
            </a:pPr>
            <a:r>
              <a:rPr lang="en-US" sz="2308">
                <a:solidFill>
                  <a:srgbClr val="000000"/>
                </a:solidFill>
                <a:latin typeface="Canva Sans Bold"/>
              </a:rPr>
              <a:t>3. Proper Allocation of Budget for these improvements</a:t>
            </a:r>
          </a:p>
          <a:p>
            <a:pPr>
              <a:lnSpc>
                <a:spcPts val="3231"/>
              </a:lnSpc>
            </a:pPr>
            <a:r>
              <a:rPr lang="en-US" sz="2308">
                <a:solidFill>
                  <a:srgbClr val="000000"/>
                </a:solidFill>
                <a:latin typeface="Canva Sans Bold"/>
              </a:rPr>
              <a:t>4. Availability of emergency services in these areas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755051" y="566760"/>
            <a:ext cx="14351492" cy="3634377"/>
          </a:xfrm>
          <a:custGeom>
            <a:avLst/>
            <a:gdLst/>
            <a:ahLst/>
            <a:cxnLst/>
            <a:rect l="l" t="t" r="r" b="b"/>
            <a:pathLst>
              <a:path w="14351492" h="3634377">
                <a:moveTo>
                  <a:pt x="0" y="0"/>
                </a:moveTo>
                <a:lnTo>
                  <a:pt x="14351492" y="0"/>
                </a:lnTo>
                <a:lnTo>
                  <a:pt x="14351492" y="3634377"/>
                </a:lnTo>
                <a:lnTo>
                  <a:pt x="0" y="3634377"/>
                </a:lnTo>
                <a:lnTo>
                  <a:pt x="0" y="0"/>
                </a:lnTo>
                <a:close/>
              </a:path>
            </a:pathLst>
          </a:custGeom>
          <a:blipFill>
            <a:blip r:embed="rId3"/>
            <a:stretch>
              <a:fillRect l="-899" r="-899"/>
            </a:stretch>
          </a:blipFill>
        </p:spPr>
        <p:txBody>
          <a:bodyPr/>
          <a:lstStyle/>
          <a:p>
            <a:endParaRPr lang="en-US"/>
          </a:p>
        </p:txBody>
      </p:sp>
      <p:sp>
        <p:nvSpPr>
          <p:cNvPr id="4" name="Freeform 4"/>
          <p:cNvSpPr/>
          <p:nvPr/>
        </p:nvSpPr>
        <p:spPr>
          <a:xfrm>
            <a:off x="5381526" y="5472214"/>
            <a:ext cx="7098542" cy="4242661"/>
          </a:xfrm>
          <a:custGeom>
            <a:avLst/>
            <a:gdLst/>
            <a:ahLst/>
            <a:cxnLst/>
            <a:rect l="l" t="t" r="r" b="b"/>
            <a:pathLst>
              <a:path w="7098542" h="4242661">
                <a:moveTo>
                  <a:pt x="0" y="0"/>
                </a:moveTo>
                <a:lnTo>
                  <a:pt x="7098542" y="0"/>
                </a:lnTo>
                <a:lnTo>
                  <a:pt x="7098542" y="4242661"/>
                </a:lnTo>
                <a:lnTo>
                  <a:pt x="0" y="4242661"/>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5671878" y="1776698"/>
            <a:ext cx="6667066" cy="6733604"/>
          </a:xfrm>
          <a:custGeom>
            <a:avLst/>
            <a:gdLst/>
            <a:ahLst/>
            <a:cxnLst/>
            <a:rect l="l" t="t" r="r" b="b"/>
            <a:pathLst>
              <a:path w="6667066" h="6733604">
                <a:moveTo>
                  <a:pt x="0" y="0"/>
                </a:moveTo>
                <a:lnTo>
                  <a:pt x="6667067" y="0"/>
                </a:lnTo>
                <a:lnTo>
                  <a:pt x="6667067" y="6733604"/>
                </a:lnTo>
                <a:lnTo>
                  <a:pt x="0" y="673360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168179" y="8653780"/>
            <a:ext cx="16466882" cy="1054736"/>
          </a:xfrm>
          <a:prstGeom prst="rect">
            <a:avLst/>
          </a:prstGeom>
        </p:spPr>
        <p:txBody>
          <a:bodyPr lIns="0" tIns="0" rIns="0" bIns="0" rtlCol="0" anchor="t">
            <a:spAutoFit/>
          </a:bodyPr>
          <a:lstStyle/>
          <a:p>
            <a:pPr algn="ctr">
              <a:lnSpc>
                <a:spcPts val="4339"/>
              </a:lnSpc>
            </a:pPr>
            <a:r>
              <a:rPr lang="en-US" sz="3099">
                <a:solidFill>
                  <a:srgbClr val="000000"/>
                </a:solidFill>
                <a:latin typeface="Canva Sans"/>
              </a:rPr>
              <a:t>79% are of lower severity, with a small proportion resulting in higher severity.</a:t>
            </a:r>
          </a:p>
          <a:p>
            <a:pPr algn="ctr">
              <a:lnSpc>
                <a:spcPts val="4339"/>
              </a:lnSpc>
            </a:pPr>
            <a:endParaRPr lang="en-US" sz="3099">
              <a:solidFill>
                <a:srgbClr val="000000"/>
              </a:solidFill>
              <a:latin typeface="Canva Sans"/>
            </a:endParaRPr>
          </a:p>
        </p:txBody>
      </p:sp>
      <p:sp>
        <p:nvSpPr>
          <p:cNvPr id="5" name="TextBox 5"/>
          <p:cNvSpPr txBox="1"/>
          <p:nvPr/>
        </p:nvSpPr>
        <p:spPr>
          <a:xfrm>
            <a:off x="375762" y="406445"/>
            <a:ext cx="17259300" cy="812765"/>
          </a:xfrm>
          <a:prstGeom prst="rect">
            <a:avLst/>
          </a:prstGeom>
        </p:spPr>
        <p:txBody>
          <a:bodyPr lIns="0" tIns="0" rIns="0" bIns="0" rtlCol="0" anchor="t">
            <a:spAutoFit/>
          </a:bodyPr>
          <a:lstStyle/>
          <a:p>
            <a:pPr algn="ctr">
              <a:lnSpc>
                <a:spcPts val="6651"/>
              </a:lnSpc>
            </a:pPr>
            <a:r>
              <a:rPr lang="en-US" sz="4751">
                <a:solidFill>
                  <a:srgbClr val="000000"/>
                </a:solidFill>
                <a:latin typeface="Code Pro Bold"/>
              </a:rPr>
              <a:t>2. ANALYSIS BASED ON SIGNAL BUMPS/SPEED BREAKERS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482118" y="5677096"/>
            <a:ext cx="9387612" cy="4092036"/>
          </a:xfrm>
          <a:custGeom>
            <a:avLst/>
            <a:gdLst/>
            <a:ahLst/>
            <a:cxnLst/>
            <a:rect l="l" t="t" r="r" b="b"/>
            <a:pathLst>
              <a:path w="9387612" h="4092036">
                <a:moveTo>
                  <a:pt x="0" y="0"/>
                </a:moveTo>
                <a:lnTo>
                  <a:pt x="9387612" y="0"/>
                </a:lnTo>
                <a:lnTo>
                  <a:pt x="9387612" y="4092036"/>
                </a:lnTo>
                <a:lnTo>
                  <a:pt x="0" y="4092036"/>
                </a:lnTo>
                <a:lnTo>
                  <a:pt x="0" y="0"/>
                </a:lnTo>
                <a:close/>
              </a:path>
            </a:pathLst>
          </a:custGeom>
          <a:blipFill>
            <a:blip r:embed="rId3"/>
            <a:stretch>
              <a:fillRect/>
            </a:stretch>
          </a:blipFill>
        </p:spPr>
        <p:txBody>
          <a:bodyPr/>
          <a:lstStyle/>
          <a:p>
            <a:endParaRPr lang="en-US"/>
          </a:p>
        </p:txBody>
      </p:sp>
      <p:sp>
        <p:nvSpPr>
          <p:cNvPr id="4" name="Freeform 4"/>
          <p:cNvSpPr/>
          <p:nvPr/>
        </p:nvSpPr>
        <p:spPr>
          <a:xfrm>
            <a:off x="482118" y="549562"/>
            <a:ext cx="9387612" cy="4593938"/>
          </a:xfrm>
          <a:custGeom>
            <a:avLst/>
            <a:gdLst/>
            <a:ahLst/>
            <a:cxnLst/>
            <a:rect l="l" t="t" r="r" b="b"/>
            <a:pathLst>
              <a:path w="9387612" h="4593938">
                <a:moveTo>
                  <a:pt x="0" y="0"/>
                </a:moveTo>
                <a:lnTo>
                  <a:pt x="9387612" y="0"/>
                </a:lnTo>
                <a:lnTo>
                  <a:pt x="9387612" y="4593938"/>
                </a:lnTo>
                <a:lnTo>
                  <a:pt x="0" y="4593938"/>
                </a:lnTo>
                <a:lnTo>
                  <a:pt x="0" y="0"/>
                </a:lnTo>
                <a:close/>
              </a:path>
            </a:pathLst>
          </a:custGeom>
          <a:blipFill>
            <a:blip r:embed="rId4"/>
            <a:stretch>
              <a:fillRect/>
            </a:stretch>
          </a:blipFill>
        </p:spPr>
        <p:txBody>
          <a:bodyPr/>
          <a:lstStyle/>
          <a:p>
            <a:endParaRPr lang="en-US"/>
          </a:p>
        </p:txBody>
      </p:sp>
      <p:sp>
        <p:nvSpPr>
          <p:cNvPr id="5" name="Freeform 5"/>
          <p:cNvSpPr/>
          <p:nvPr/>
        </p:nvSpPr>
        <p:spPr>
          <a:xfrm>
            <a:off x="12187885" y="1383793"/>
            <a:ext cx="3503769" cy="2925477"/>
          </a:xfrm>
          <a:custGeom>
            <a:avLst/>
            <a:gdLst/>
            <a:ahLst/>
            <a:cxnLst/>
            <a:rect l="l" t="t" r="r" b="b"/>
            <a:pathLst>
              <a:path w="3503769" h="2925477">
                <a:moveTo>
                  <a:pt x="0" y="0"/>
                </a:moveTo>
                <a:lnTo>
                  <a:pt x="3503769" y="0"/>
                </a:lnTo>
                <a:lnTo>
                  <a:pt x="3503769" y="2925476"/>
                </a:lnTo>
                <a:lnTo>
                  <a:pt x="0" y="2925476"/>
                </a:lnTo>
                <a:lnTo>
                  <a:pt x="0" y="0"/>
                </a:lnTo>
                <a:close/>
              </a:path>
            </a:pathLst>
          </a:custGeom>
          <a:blipFill>
            <a:blip r:embed="rId5"/>
            <a:stretch>
              <a:fillRect/>
            </a:stretch>
          </a:blipFill>
        </p:spPr>
        <p:txBody>
          <a:bodyPr/>
          <a:lstStyle/>
          <a:p>
            <a:endParaRPr lang="en-US"/>
          </a:p>
        </p:txBody>
      </p:sp>
      <p:sp>
        <p:nvSpPr>
          <p:cNvPr id="6" name="Freeform 6"/>
          <p:cNvSpPr/>
          <p:nvPr/>
        </p:nvSpPr>
        <p:spPr>
          <a:xfrm>
            <a:off x="11671416" y="6200562"/>
            <a:ext cx="4536708" cy="2447031"/>
          </a:xfrm>
          <a:custGeom>
            <a:avLst/>
            <a:gdLst/>
            <a:ahLst/>
            <a:cxnLst/>
            <a:rect l="l" t="t" r="r" b="b"/>
            <a:pathLst>
              <a:path w="4536708" h="2447031">
                <a:moveTo>
                  <a:pt x="0" y="0"/>
                </a:moveTo>
                <a:lnTo>
                  <a:pt x="4536708" y="0"/>
                </a:lnTo>
                <a:lnTo>
                  <a:pt x="4536708" y="2447031"/>
                </a:lnTo>
                <a:lnTo>
                  <a:pt x="0" y="2447031"/>
                </a:lnTo>
                <a:lnTo>
                  <a:pt x="0" y="0"/>
                </a:lnTo>
                <a:close/>
              </a:path>
            </a:pathLst>
          </a:custGeom>
          <a:blipFill>
            <a:blip r:embed="rId6"/>
            <a:stretch>
              <a:fillRect l="-15381"/>
            </a:stretch>
          </a:blipFill>
        </p:spPr>
        <p:txBody>
          <a:bodyPr/>
          <a:lstStyle/>
          <a:p>
            <a:endParaRPr lang="en-US"/>
          </a:p>
        </p:txBody>
      </p:sp>
      <p:sp>
        <p:nvSpPr>
          <p:cNvPr id="7" name="TextBox 7"/>
          <p:cNvSpPr txBox="1"/>
          <p:nvPr/>
        </p:nvSpPr>
        <p:spPr>
          <a:xfrm>
            <a:off x="10049811" y="4448472"/>
            <a:ext cx="8238189" cy="1099185"/>
          </a:xfrm>
          <a:prstGeom prst="rect">
            <a:avLst/>
          </a:prstGeom>
        </p:spPr>
        <p:txBody>
          <a:bodyPr lIns="0" tIns="0" rIns="0" bIns="0" rtlCol="0" anchor="t">
            <a:spAutoFit/>
          </a:bodyPr>
          <a:lstStyle/>
          <a:p>
            <a:pPr algn="ctr">
              <a:lnSpc>
                <a:spcPts val="2940"/>
              </a:lnSpc>
            </a:pPr>
            <a:r>
              <a:rPr lang="en-US" sz="2100">
                <a:solidFill>
                  <a:srgbClr val="000000"/>
                </a:solidFill>
                <a:latin typeface="Canva Sans"/>
              </a:rPr>
              <a:t>Miami, Los Angeles, Houston has high concentration of road accidents</a:t>
            </a:r>
          </a:p>
          <a:p>
            <a:pPr algn="ctr">
              <a:lnSpc>
                <a:spcPts val="2940"/>
              </a:lnSpc>
            </a:pPr>
            <a:endParaRPr lang="en-US" sz="2100">
              <a:solidFill>
                <a:srgbClr val="000000"/>
              </a:solidFill>
              <a:latin typeface="Canva Sans"/>
            </a:endParaRPr>
          </a:p>
        </p:txBody>
      </p:sp>
      <p:sp>
        <p:nvSpPr>
          <p:cNvPr id="8" name="TextBox 8"/>
          <p:cNvSpPr txBox="1"/>
          <p:nvPr/>
        </p:nvSpPr>
        <p:spPr>
          <a:xfrm>
            <a:off x="10049811" y="8790468"/>
            <a:ext cx="7848550" cy="1099185"/>
          </a:xfrm>
          <a:prstGeom prst="rect">
            <a:avLst/>
          </a:prstGeom>
        </p:spPr>
        <p:txBody>
          <a:bodyPr lIns="0" tIns="0" rIns="0" bIns="0" rtlCol="0" anchor="t">
            <a:spAutoFit/>
          </a:bodyPr>
          <a:lstStyle/>
          <a:p>
            <a:pPr marL="0" lvl="0" indent="0" algn="ctr">
              <a:lnSpc>
                <a:spcPts val="2940"/>
              </a:lnSpc>
              <a:spcBef>
                <a:spcPct val="0"/>
              </a:spcBef>
            </a:pPr>
            <a:r>
              <a:rPr lang="en-US" sz="2100" u="none" strike="noStrike">
                <a:solidFill>
                  <a:srgbClr val="000000"/>
                </a:solidFill>
                <a:latin typeface="Canva Sans"/>
              </a:rPr>
              <a:t>California, Texas, Florida have significantly higher accident counts with most cases of Severity 2.</a:t>
            </a:r>
          </a:p>
          <a:p>
            <a:pPr marL="0" lvl="0" indent="0" algn="ctr">
              <a:lnSpc>
                <a:spcPts val="2940"/>
              </a:lnSpc>
              <a:spcBef>
                <a:spcPct val="0"/>
              </a:spcBef>
            </a:pPr>
            <a:endParaRPr lang="en-US" sz="2100" u="none" strike="noStrike">
              <a:solidFill>
                <a:srgbClr val="000000"/>
              </a:solidFill>
              <a:latin typeface="Canva Sans"/>
            </a:endParaRPr>
          </a:p>
        </p:txBody>
      </p:sp>
      <p:sp>
        <p:nvSpPr>
          <p:cNvPr id="9" name="TextBox 9"/>
          <p:cNvSpPr txBox="1"/>
          <p:nvPr/>
        </p:nvSpPr>
        <p:spPr>
          <a:xfrm>
            <a:off x="10049811" y="672465"/>
            <a:ext cx="8238189" cy="356235"/>
          </a:xfrm>
          <a:prstGeom prst="rect">
            <a:avLst/>
          </a:prstGeom>
        </p:spPr>
        <p:txBody>
          <a:bodyPr lIns="0" tIns="0" rIns="0" bIns="0" rtlCol="0" anchor="t">
            <a:spAutoFit/>
          </a:bodyPr>
          <a:lstStyle/>
          <a:p>
            <a:pPr algn="ctr">
              <a:lnSpc>
                <a:spcPts val="2940"/>
              </a:lnSpc>
            </a:pPr>
            <a:r>
              <a:rPr lang="en-US" sz="2100">
                <a:solidFill>
                  <a:srgbClr val="000000"/>
                </a:solidFill>
                <a:latin typeface="Canva Sans"/>
              </a:rPr>
              <a:t>Most accidents happening in major cities and states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028700" y="501114"/>
            <a:ext cx="7563906" cy="6628347"/>
          </a:xfrm>
          <a:custGeom>
            <a:avLst/>
            <a:gdLst/>
            <a:ahLst/>
            <a:cxnLst/>
            <a:rect l="l" t="t" r="r" b="b"/>
            <a:pathLst>
              <a:path w="7563906" h="6628347">
                <a:moveTo>
                  <a:pt x="0" y="0"/>
                </a:moveTo>
                <a:lnTo>
                  <a:pt x="7563906" y="0"/>
                </a:lnTo>
                <a:lnTo>
                  <a:pt x="7563906" y="6628348"/>
                </a:lnTo>
                <a:lnTo>
                  <a:pt x="0" y="6628348"/>
                </a:lnTo>
                <a:lnTo>
                  <a:pt x="0" y="0"/>
                </a:lnTo>
                <a:close/>
              </a:path>
            </a:pathLst>
          </a:custGeom>
          <a:blipFill>
            <a:blip r:embed="rId3"/>
            <a:stretch>
              <a:fillRect/>
            </a:stretch>
          </a:blipFill>
        </p:spPr>
        <p:txBody>
          <a:bodyPr/>
          <a:lstStyle/>
          <a:p>
            <a:endParaRPr lang="en-US"/>
          </a:p>
        </p:txBody>
      </p:sp>
      <p:sp>
        <p:nvSpPr>
          <p:cNvPr id="4" name="Freeform 4"/>
          <p:cNvSpPr/>
          <p:nvPr/>
        </p:nvSpPr>
        <p:spPr>
          <a:xfrm>
            <a:off x="9760076" y="2719589"/>
            <a:ext cx="6822276" cy="2101357"/>
          </a:xfrm>
          <a:custGeom>
            <a:avLst/>
            <a:gdLst/>
            <a:ahLst/>
            <a:cxnLst/>
            <a:rect l="l" t="t" r="r" b="b"/>
            <a:pathLst>
              <a:path w="6822276" h="2101357">
                <a:moveTo>
                  <a:pt x="0" y="0"/>
                </a:moveTo>
                <a:lnTo>
                  <a:pt x="6822276" y="0"/>
                </a:lnTo>
                <a:lnTo>
                  <a:pt x="6822276" y="2101358"/>
                </a:lnTo>
                <a:lnTo>
                  <a:pt x="0" y="2101358"/>
                </a:lnTo>
                <a:lnTo>
                  <a:pt x="0" y="0"/>
                </a:lnTo>
                <a:close/>
              </a:path>
            </a:pathLst>
          </a:custGeom>
          <a:blipFill>
            <a:blip r:embed="rId4"/>
            <a:stretch>
              <a:fillRect b="-4284"/>
            </a:stretch>
          </a:blipFill>
        </p:spPr>
        <p:txBody>
          <a:bodyPr/>
          <a:lstStyle/>
          <a:p>
            <a:endParaRPr lang="en-US"/>
          </a:p>
        </p:txBody>
      </p:sp>
      <p:sp>
        <p:nvSpPr>
          <p:cNvPr id="5" name="TextBox 5"/>
          <p:cNvSpPr txBox="1"/>
          <p:nvPr/>
        </p:nvSpPr>
        <p:spPr>
          <a:xfrm>
            <a:off x="1028700" y="7494935"/>
            <a:ext cx="15390563" cy="2491740"/>
          </a:xfrm>
          <a:prstGeom prst="rect">
            <a:avLst/>
          </a:prstGeom>
        </p:spPr>
        <p:txBody>
          <a:bodyPr lIns="0" tIns="0" rIns="0" bIns="0" rtlCol="0" anchor="t">
            <a:spAutoFit/>
          </a:bodyPr>
          <a:lstStyle/>
          <a:p>
            <a:pPr algn="ctr">
              <a:lnSpc>
                <a:spcPts val="3359"/>
              </a:lnSpc>
            </a:pPr>
            <a:r>
              <a:rPr lang="en-US" sz="2400">
                <a:solidFill>
                  <a:srgbClr val="000000"/>
                </a:solidFill>
                <a:latin typeface="Canva Sans Bold"/>
              </a:rPr>
              <a:t>Temperature and Wind Chill:</a:t>
            </a:r>
            <a:r>
              <a:rPr lang="en-US" sz="2400">
                <a:solidFill>
                  <a:srgbClr val="000000"/>
                </a:solidFill>
                <a:latin typeface="Canva Sans"/>
              </a:rPr>
              <a:t> There is a high positive correlation between temperature and wind chill, which is expected as they are both related to weather conditions.</a:t>
            </a:r>
          </a:p>
          <a:p>
            <a:pPr algn="ctr">
              <a:lnSpc>
                <a:spcPts val="3359"/>
              </a:lnSpc>
            </a:pPr>
            <a:r>
              <a:rPr lang="en-US" sz="2400">
                <a:solidFill>
                  <a:srgbClr val="000000"/>
                </a:solidFill>
                <a:latin typeface="Canva Sans Bold"/>
              </a:rPr>
              <a:t>Traffic Calming and Bump:</a:t>
            </a:r>
            <a:r>
              <a:rPr lang="en-US" sz="2400">
                <a:solidFill>
                  <a:srgbClr val="000000"/>
                </a:solidFill>
                <a:latin typeface="Canva Sans"/>
              </a:rPr>
              <a:t> Traffic calming measures have a strong positive correlation with the presence of bumps. This indicates that bumps are a commonly used traffic calming measure.</a:t>
            </a:r>
          </a:p>
          <a:p>
            <a:pPr algn="ctr">
              <a:lnSpc>
                <a:spcPts val="3359"/>
              </a:lnSpc>
            </a:pPr>
            <a:endParaRPr lang="en-US" sz="2400">
              <a:solidFill>
                <a:srgbClr val="000000"/>
              </a:solidFill>
              <a:latin typeface="Canva Sans"/>
            </a:endParaRPr>
          </a:p>
          <a:p>
            <a:pPr algn="ctr">
              <a:lnSpc>
                <a:spcPts val="3359"/>
              </a:lnSpc>
            </a:pPr>
            <a:endParaRPr lang="en-US" sz="2400">
              <a:solidFill>
                <a:srgbClr val="000000"/>
              </a:solidFill>
              <a:latin typeface="Canv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352973" y="206697"/>
            <a:ext cx="6160165" cy="4895710"/>
          </a:xfrm>
          <a:custGeom>
            <a:avLst/>
            <a:gdLst/>
            <a:ahLst/>
            <a:cxnLst/>
            <a:rect l="l" t="t" r="r" b="b"/>
            <a:pathLst>
              <a:path w="6160165" h="4895710">
                <a:moveTo>
                  <a:pt x="0" y="0"/>
                </a:moveTo>
                <a:lnTo>
                  <a:pt x="6160165" y="0"/>
                </a:lnTo>
                <a:lnTo>
                  <a:pt x="6160165" y="4895711"/>
                </a:lnTo>
                <a:lnTo>
                  <a:pt x="0" y="4895711"/>
                </a:lnTo>
                <a:lnTo>
                  <a:pt x="0" y="0"/>
                </a:lnTo>
                <a:close/>
              </a:path>
            </a:pathLst>
          </a:custGeom>
          <a:blipFill>
            <a:blip r:embed="rId3"/>
            <a:stretch>
              <a:fillRect/>
            </a:stretch>
          </a:blipFill>
        </p:spPr>
        <p:txBody>
          <a:bodyPr/>
          <a:lstStyle/>
          <a:p>
            <a:endParaRPr lang="en-US"/>
          </a:p>
        </p:txBody>
      </p:sp>
      <p:sp>
        <p:nvSpPr>
          <p:cNvPr id="4" name="Freeform 4"/>
          <p:cNvSpPr/>
          <p:nvPr/>
        </p:nvSpPr>
        <p:spPr>
          <a:xfrm>
            <a:off x="1352973" y="5327831"/>
            <a:ext cx="6160165" cy="4873923"/>
          </a:xfrm>
          <a:custGeom>
            <a:avLst/>
            <a:gdLst/>
            <a:ahLst/>
            <a:cxnLst/>
            <a:rect l="l" t="t" r="r" b="b"/>
            <a:pathLst>
              <a:path w="6160165" h="4873923">
                <a:moveTo>
                  <a:pt x="0" y="0"/>
                </a:moveTo>
                <a:lnTo>
                  <a:pt x="6160165" y="0"/>
                </a:lnTo>
                <a:lnTo>
                  <a:pt x="6160165" y="4873923"/>
                </a:lnTo>
                <a:lnTo>
                  <a:pt x="0" y="4873923"/>
                </a:lnTo>
                <a:lnTo>
                  <a:pt x="0" y="0"/>
                </a:lnTo>
                <a:close/>
              </a:path>
            </a:pathLst>
          </a:custGeom>
          <a:blipFill>
            <a:blip r:embed="rId4"/>
            <a:stretch>
              <a:fillRect/>
            </a:stretch>
          </a:blipFill>
        </p:spPr>
        <p:txBody>
          <a:bodyPr/>
          <a:lstStyle/>
          <a:p>
            <a:endParaRPr lang="en-US"/>
          </a:p>
        </p:txBody>
      </p:sp>
      <p:sp>
        <p:nvSpPr>
          <p:cNvPr id="5" name="Freeform 5"/>
          <p:cNvSpPr/>
          <p:nvPr/>
        </p:nvSpPr>
        <p:spPr>
          <a:xfrm>
            <a:off x="9488144" y="1028700"/>
            <a:ext cx="5636298" cy="2249227"/>
          </a:xfrm>
          <a:custGeom>
            <a:avLst/>
            <a:gdLst/>
            <a:ahLst/>
            <a:cxnLst/>
            <a:rect l="l" t="t" r="r" b="b"/>
            <a:pathLst>
              <a:path w="5636298" h="2249227">
                <a:moveTo>
                  <a:pt x="0" y="0"/>
                </a:moveTo>
                <a:lnTo>
                  <a:pt x="5636298" y="0"/>
                </a:lnTo>
                <a:lnTo>
                  <a:pt x="5636298" y="2249227"/>
                </a:lnTo>
                <a:lnTo>
                  <a:pt x="0" y="2249227"/>
                </a:lnTo>
                <a:lnTo>
                  <a:pt x="0" y="0"/>
                </a:lnTo>
                <a:close/>
              </a:path>
            </a:pathLst>
          </a:custGeom>
          <a:blipFill>
            <a:blip r:embed="rId5"/>
            <a:stretch>
              <a:fillRect/>
            </a:stretch>
          </a:blipFill>
        </p:spPr>
        <p:txBody>
          <a:bodyPr/>
          <a:lstStyle/>
          <a:p>
            <a:endParaRPr lang="en-US"/>
          </a:p>
        </p:txBody>
      </p:sp>
      <p:sp>
        <p:nvSpPr>
          <p:cNvPr id="6" name="Freeform 6"/>
          <p:cNvSpPr/>
          <p:nvPr/>
        </p:nvSpPr>
        <p:spPr>
          <a:xfrm>
            <a:off x="10286279" y="5401515"/>
            <a:ext cx="4040026" cy="4726555"/>
          </a:xfrm>
          <a:custGeom>
            <a:avLst/>
            <a:gdLst/>
            <a:ahLst/>
            <a:cxnLst/>
            <a:rect l="l" t="t" r="r" b="b"/>
            <a:pathLst>
              <a:path w="4040026" h="4726555">
                <a:moveTo>
                  <a:pt x="0" y="0"/>
                </a:moveTo>
                <a:lnTo>
                  <a:pt x="4040027" y="0"/>
                </a:lnTo>
                <a:lnTo>
                  <a:pt x="4040027" y="4726555"/>
                </a:lnTo>
                <a:lnTo>
                  <a:pt x="0" y="4726555"/>
                </a:lnTo>
                <a:lnTo>
                  <a:pt x="0" y="0"/>
                </a:lnTo>
                <a:close/>
              </a:path>
            </a:pathLst>
          </a:custGeom>
          <a:blipFill>
            <a:blip r:embed="rId6"/>
            <a:stretch>
              <a:fillRect l="-11143"/>
            </a:stretch>
          </a:blipFill>
        </p:spPr>
        <p:txBody>
          <a:bodyPr/>
          <a:lstStyle/>
          <a:p>
            <a:endParaRPr lang="en-US"/>
          </a:p>
        </p:txBody>
      </p:sp>
      <p:sp>
        <p:nvSpPr>
          <p:cNvPr id="7" name="TextBox 7"/>
          <p:cNvSpPr txBox="1"/>
          <p:nvPr/>
        </p:nvSpPr>
        <p:spPr>
          <a:xfrm>
            <a:off x="7385074" y="3792680"/>
            <a:ext cx="9842437" cy="963248"/>
          </a:xfrm>
          <a:prstGeom prst="rect">
            <a:avLst/>
          </a:prstGeom>
        </p:spPr>
        <p:txBody>
          <a:bodyPr lIns="0" tIns="0" rIns="0" bIns="0" rtlCol="0" anchor="t">
            <a:spAutoFit/>
          </a:bodyPr>
          <a:lstStyle/>
          <a:p>
            <a:pPr algn="ctr">
              <a:lnSpc>
                <a:spcPts val="3640"/>
              </a:lnSpc>
            </a:pPr>
            <a:r>
              <a:rPr lang="en-US" sz="2600">
                <a:solidFill>
                  <a:srgbClr val="000000"/>
                </a:solidFill>
                <a:latin typeface="Canva Sans"/>
              </a:rPr>
              <a:t>The absence of Signal bumps increases the number of accidents significantly</a:t>
            </a:r>
          </a:p>
          <a:p>
            <a:pPr algn="ctr">
              <a:lnSpc>
                <a:spcPts val="140"/>
              </a:lnSpc>
            </a:pPr>
            <a:endParaRPr lang="en-US" sz="2600">
              <a:solidFill>
                <a:srgbClr val="000000"/>
              </a:solidFill>
              <a:latin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488345" y="190579"/>
            <a:ext cx="8813226" cy="4643043"/>
          </a:xfrm>
          <a:custGeom>
            <a:avLst/>
            <a:gdLst/>
            <a:ahLst/>
            <a:cxnLst/>
            <a:rect l="l" t="t" r="r" b="b"/>
            <a:pathLst>
              <a:path w="8813226" h="4643043">
                <a:moveTo>
                  <a:pt x="0" y="0"/>
                </a:moveTo>
                <a:lnTo>
                  <a:pt x="8813225" y="0"/>
                </a:lnTo>
                <a:lnTo>
                  <a:pt x="8813225" y="4643043"/>
                </a:lnTo>
                <a:lnTo>
                  <a:pt x="0" y="4643043"/>
                </a:lnTo>
                <a:lnTo>
                  <a:pt x="0" y="0"/>
                </a:lnTo>
                <a:close/>
              </a:path>
            </a:pathLst>
          </a:custGeom>
          <a:blipFill>
            <a:blip r:embed="rId3"/>
            <a:stretch>
              <a:fillRect t="-910" b="-910"/>
            </a:stretch>
          </a:blipFill>
        </p:spPr>
        <p:txBody>
          <a:bodyPr/>
          <a:lstStyle/>
          <a:p>
            <a:endParaRPr lang="en-US"/>
          </a:p>
        </p:txBody>
      </p:sp>
      <p:sp>
        <p:nvSpPr>
          <p:cNvPr id="4" name="Freeform 4"/>
          <p:cNvSpPr/>
          <p:nvPr/>
        </p:nvSpPr>
        <p:spPr>
          <a:xfrm>
            <a:off x="488345" y="5143500"/>
            <a:ext cx="8813226" cy="4711210"/>
          </a:xfrm>
          <a:custGeom>
            <a:avLst/>
            <a:gdLst/>
            <a:ahLst/>
            <a:cxnLst/>
            <a:rect l="l" t="t" r="r" b="b"/>
            <a:pathLst>
              <a:path w="8813226" h="4711210">
                <a:moveTo>
                  <a:pt x="0" y="0"/>
                </a:moveTo>
                <a:lnTo>
                  <a:pt x="8813225" y="0"/>
                </a:lnTo>
                <a:lnTo>
                  <a:pt x="8813225" y="4711210"/>
                </a:lnTo>
                <a:lnTo>
                  <a:pt x="0" y="4711210"/>
                </a:lnTo>
                <a:lnTo>
                  <a:pt x="0" y="0"/>
                </a:lnTo>
                <a:close/>
              </a:path>
            </a:pathLst>
          </a:custGeom>
          <a:blipFill>
            <a:blip r:embed="rId4"/>
            <a:stretch>
              <a:fillRect t="-173" b="-173"/>
            </a:stretch>
          </a:blipFill>
        </p:spPr>
        <p:txBody>
          <a:bodyPr/>
          <a:lstStyle/>
          <a:p>
            <a:endParaRPr lang="en-US"/>
          </a:p>
        </p:txBody>
      </p:sp>
      <p:sp>
        <p:nvSpPr>
          <p:cNvPr id="5" name="TextBox 5"/>
          <p:cNvSpPr txBox="1"/>
          <p:nvPr/>
        </p:nvSpPr>
        <p:spPr>
          <a:xfrm>
            <a:off x="10637498" y="660263"/>
            <a:ext cx="5904993" cy="8928374"/>
          </a:xfrm>
          <a:prstGeom prst="rect">
            <a:avLst/>
          </a:prstGeom>
        </p:spPr>
        <p:txBody>
          <a:bodyPr lIns="0" tIns="0" rIns="0" bIns="0" rtlCol="0" anchor="t">
            <a:spAutoFit/>
          </a:bodyPr>
          <a:lstStyle/>
          <a:p>
            <a:pPr algn="ctr">
              <a:lnSpc>
                <a:spcPts val="3383"/>
              </a:lnSpc>
            </a:pPr>
            <a:r>
              <a:rPr lang="en-US" sz="2416">
                <a:solidFill>
                  <a:srgbClr val="000000"/>
                </a:solidFill>
                <a:latin typeface="Canva Sans Bold"/>
              </a:rPr>
              <a:t>Summary of Finding:</a:t>
            </a:r>
            <a:r>
              <a:rPr lang="en-US" sz="2416">
                <a:solidFill>
                  <a:srgbClr val="000000"/>
                </a:solidFill>
                <a:latin typeface="Canva Sans"/>
              </a:rPr>
              <a:t> Regions with signal bumps tend to have lower accident counts, indicating that bumps may contribute to road safety.</a:t>
            </a:r>
          </a:p>
          <a:p>
            <a:pPr algn="ctr">
              <a:lnSpc>
                <a:spcPts val="3383"/>
              </a:lnSpc>
            </a:pPr>
            <a:endParaRPr lang="en-US" sz="2416">
              <a:solidFill>
                <a:srgbClr val="000000"/>
              </a:solidFill>
              <a:latin typeface="Canva Sans"/>
            </a:endParaRPr>
          </a:p>
          <a:p>
            <a:pPr algn="ctr">
              <a:lnSpc>
                <a:spcPts val="3383"/>
              </a:lnSpc>
            </a:pPr>
            <a:r>
              <a:rPr lang="en-US" sz="2416">
                <a:solidFill>
                  <a:srgbClr val="000000"/>
                </a:solidFill>
                <a:latin typeface="Canva Sans Bold"/>
              </a:rPr>
              <a:t>Validity of Finding:</a:t>
            </a:r>
            <a:r>
              <a:rPr lang="en-US" sz="2416">
                <a:solidFill>
                  <a:srgbClr val="000000"/>
                </a:solidFill>
                <a:latin typeface="Canva Sans"/>
              </a:rPr>
              <a:t> The clustering figure shows clear patterns where regions with signal bumps (represented by different colors) have varying accident counts.</a:t>
            </a:r>
          </a:p>
          <a:p>
            <a:pPr algn="ctr">
              <a:lnSpc>
                <a:spcPts val="3383"/>
              </a:lnSpc>
            </a:pPr>
            <a:endParaRPr lang="en-US" sz="2416">
              <a:solidFill>
                <a:srgbClr val="000000"/>
              </a:solidFill>
              <a:latin typeface="Canva Sans"/>
            </a:endParaRPr>
          </a:p>
          <a:p>
            <a:pPr algn="ctr">
              <a:lnSpc>
                <a:spcPts val="3383"/>
              </a:lnSpc>
            </a:pPr>
            <a:r>
              <a:rPr lang="en-US" sz="2416">
                <a:solidFill>
                  <a:srgbClr val="000000"/>
                </a:solidFill>
                <a:latin typeface="Canva Sans Bold"/>
              </a:rPr>
              <a:t>Managerial Insights:</a:t>
            </a:r>
            <a:r>
              <a:rPr lang="en-US" sz="2416">
                <a:solidFill>
                  <a:srgbClr val="000000"/>
                </a:solidFill>
                <a:latin typeface="Canva Sans"/>
              </a:rPr>
              <a:t> Get more bumps! The government should increase the number of signal bumps in high-accident areas could effectively reduce accident rates. Companies involved in road safety solutions could see increased demand for signal bumps and related traffic-calming products.</a:t>
            </a:r>
          </a:p>
          <a:p>
            <a:pPr algn="ctr">
              <a:lnSpc>
                <a:spcPts val="3383"/>
              </a:lnSpc>
            </a:pPr>
            <a:endParaRPr lang="en-US" sz="2416">
              <a:solidFill>
                <a:srgbClr val="000000"/>
              </a:solidFill>
              <a:latin typeface="Canva Sans"/>
            </a:endParaRPr>
          </a:p>
          <a:p>
            <a:pPr algn="ctr">
              <a:lnSpc>
                <a:spcPts val="3383"/>
              </a:lnSpc>
            </a:pPr>
            <a:endParaRPr lang="en-US" sz="2416">
              <a:solidFill>
                <a:srgbClr val="000000"/>
              </a:solidFill>
              <a:latin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3739726" y="1188602"/>
            <a:ext cx="10490524" cy="6523296"/>
          </a:xfrm>
          <a:custGeom>
            <a:avLst/>
            <a:gdLst/>
            <a:ahLst/>
            <a:cxnLst/>
            <a:rect l="l" t="t" r="r" b="b"/>
            <a:pathLst>
              <a:path w="10490524" h="6523296">
                <a:moveTo>
                  <a:pt x="0" y="0"/>
                </a:moveTo>
                <a:lnTo>
                  <a:pt x="10490525" y="0"/>
                </a:lnTo>
                <a:lnTo>
                  <a:pt x="10490525" y="6523296"/>
                </a:lnTo>
                <a:lnTo>
                  <a:pt x="0" y="652329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55339" y="165382"/>
            <a:ext cx="17259300" cy="863318"/>
          </a:xfrm>
          <a:prstGeom prst="rect">
            <a:avLst/>
          </a:prstGeom>
        </p:spPr>
        <p:txBody>
          <a:bodyPr lIns="0" tIns="0" rIns="0" bIns="0" rtlCol="0" anchor="t">
            <a:spAutoFit/>
          </a:bodyPr>
          <a:lstStyle/>
          <a:p>
            <a:pPr algn="ctr">
              <a:lnSpc>
                <a:spcPts val="7015"/>
              </a:lnSpc>
            </a:pPr>
            <a:r>
              <a:rPr lang="en-US" sz="5011">
                <a:solidFill>
                  <a:srgbClr val="000000"/>
                </a:solidFill>
                <a:latin typeface="Canva Sans Bold"/>
              </a:rPr>
              <a:t>3. Weather Conditions Vs Severity Vs Visbility Metric</a:t>
            </a:r>
          </a:p>
        </p:txBody>
      </p:sp>
      <p:sp>
        <p:nvSpPr>
          <p:cNvPr id="5" name="TextBox 5"/>
          <p:cNvSpPr txBox="1"/>
          <p:nvPr/>
        </p:nvSpPr>
        <p:spPr>
          <a:xfrm>
            <a:off x="701695" y="7833700"/>
            <a:ext cx="16884610" cy="2221766"/>
          </a:xfrm>
          <a:prstGeom prst="rect">
            <a:avLst/>
          </a:prstGeom>
        </p:spPr>
        <p:txBody>
          <a:bodyPr lIns="0" tIns="0" rIns="0" bIns="0" rtlCol="0" anchor="t">
            <a:spAutoFit/>
          </a:bodyPr>
          <a:lstStyle/>
          <a:p>
            <a:pPr algn="ctr">
              <a:lnSpc>
                <a:spcPts val="3365"/>
              </a:lnSpc>
            </a:pPr>
            <a:r>
              <a:rPr lang="en-US" sz="2403">
                <a:solidFill>
                  <a:srgbClr val="000000"/>
                </a:solidFill>
                <a:latin typeface="Canva Sans Bold"/>
              </a:rPr>
              <a:t>Key Insights</a:t>
            </a:r>
          </a:p>
          <a:p>
            <a:pPr>
              <a:lnSpc>
                <a:spcPts val="2945"/>
              </a:lnSpc>
            </a:pPr>
            <a:r>
              <a:rPr lang="en-US" sz="2103">
                <a:solidFill>
                  <a:srgbClr val="000000"/>
                </a:solidFill>
                <a:latin typeface="Canva Sans"/>
              </a:rPr>
              <a:t>1. Harsh Conditions show a significantly lower visibility mean, which suggests that harsh weather conditions can substantially reduce visibility.</a:t>
            </a:r>
          </a:p>
          <a:p>
            <a:pPr>
              <a:lnSpc>
                <a:spcPts val="2945"/>
              </a:lnSpc>
            </a:pPr>
            <a:r>
              <a:rPr lang="en-US" sz="2103">
                <a:solidFill>
                  <a:srgbClr val="000000"/>
                </a:solidFill>
                <a:latin typeface="Canva Sans"/>
              </a:rPr>
              <a:t>2. The severity mean does not vary significantly across different weather conditions, indicating that the weather might not drastically change the average severity of occurrences.</a:t>
            </a:r>
          </a:p>
          <a:p>
            <a:pPr>
              <a:lnSpc>
                <a:spcPts val="2665"/>
              </a:lnSpc>
            </a:pPr>
            <a:r>
              <a:rPr lang="en-US" sz="1903">
                <a:solidFill>
                  <a:srgbClr val="000000"/>
                </a:solidFill>
                <a:latin typeface="Canva Sans"/>
              </a:rPr>
              <a:t>3. Higher severity accidents for Cloudy Weather are much higher as compared to Clear Weather even after having the similar Visibility Mean.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3399702" y="5434898"/>
            <a:ext cx="4469192" cy="4452433"/>
          </a:xfrm>
          <a:custGeom>
            <a:avLst/>
            <a:gdLst/>
            <a:ahLst/>
            <a:cxnLst/>
            <a:rect l="l" t="t" r="r" b="b"/>
            <a:pathLst>
              <a:path w="4469192" h="4452433">
                <a:moveTo>
                  <a:pt x="0" y="0"/>
                </a:moveTo>
                <a:lnTo>
                  <a:pt x="4469193" y="0"/>
                </a:lnTo>
                <a:lnTo>
                  <a:pt x="4469193" y="4452433"/>
                </a:lnTo>
                <a:lnTo>
                  <a:pt x="0" y="445243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10406" y="371475"/>
            <a:ext cx="11649786" cy="657225"/>
          </a:xfrm>
          <a:prstGeom prst="rect">
            <a:avLst/>
          </a:prstGeom>
        </p:spPr>
        <p:txBody>
          <a:bodyPr lIns="0" tIns="0" rIns="0" bIns="0" rtlCol="0" anchor="t">
            <a:spAutoFit/>
          </a:bodyPr>
          <a:lstStyle/>
          <a:p>
            <a:pPr marL="0" lvl="0" indent="0" algn="just">
              <a:lnSpc>
                <a:spcPts val="5160"/>
              </a:lnSpc>
              <a:spcBef>
                <a:spcPct val="0"/>
              </a:spcBef>
            </a:pPr>
            <a:r>
              <a:rPr lang="en-US" sz="4300">
                <a:solidFill>
                  <a:srgbClr val="191C26"/>
                </a:solidFill>
                <a:latin typeface="Code Pro Bold"/>
              </a:rPr>
              <a:t>Managerial Insights (Impact on ADAS):</a:t>
            </a:r>
          </a:p>
        </p:txBody>
      </p:sp>
      <p:sp>
        <p:nvSpPr>
          <p:cNvPr id="5" name="TextBox 5"/>
          <p:cNvSpPr txBox="1"/>
          <p:nvPr/>
        </p:nvSpPr>
        <p:spPr>
          <a:xfrm>
            <a:off x="297203" y="1490593"/>
            <a:ext cx="17091646" cy="6207011"/>
          </a:xfrm>
          <a:prstGeom prst="rect">
            <a:avLst/>
          </a:prstGeom>
        </p:spPr>
        <p:txBody>
          <a:bodyPr lIns="0" tIns="0" rIns="0" bIns="0" rtlCol="0" anchor="t">
            <a:spAutoFit/>
          </a:bodyPr>
          <a:lstStyle/>
          <a:p>
            <a:pPr>
              <a:lnSpc>
                <a:spcPts val="2793"/>
              </a:lnSpc>
            </a:pPr>
            <a:r>
              <a:rPr lang="en-US" sz="1995">
                <a:solidFill>
                  <a:srgbClr val="191C26"/>
                </a:solidFill>
                <a:latin typeface="Canva Sans Bold"/>
              </a:rPr>
              <a:t>1. Enhanced Visibility:</a:t>
            </a:r>
          </a:p>
          <a:p>
            <a:pPr>
              <a:lnSpc>
                <a:spcPts val="2793"/>
              </a:lnSpc>
            </a:pPr>
            <a:r>
              <a:rPr lang="en-US" sz="1995">
                <a:solidFill>
                  <a:srgbClr val="191C26"/>
                </a:solidFill>
                <a:latin typeface="Canva Sans"/>
              </a:rPr>
              <a:t>In Harsh Conditions, where visibility is significantly reduced, ADAS features like adaptive headlights, night vision systems, and forward-collision warnings can assist in detecting obstacles on the road and help prevent accidents.</a:t>
            </a:r>
          </a:p>
          <a:p>
            <a:pPr>
              <a:lnSpc>
                <a:spcPts val="2793"/>
              </a:lnSpc>
            </a:pPr>
            <a:endParaRPr lang="en-US" sz="1995">
              <a:solidFill>
                <a:srgbClr val="191C26"/>
              </a:solidFill>
              <a:latin typeface="Canva Sans"/>
            </a:endParaRPr>
          </a:p>
          <a:p>
            <a:pPr>
              <a:lnSpc>
                <a:spcPts val="2793"/>
              </a:lnSpc>
            </a:pPr>
            <a:r>
              <a:rPr lang="en-US" sz="1995">
                <a:solidFill>
                  <a:srgbClr val="191C26"/>
                </a:solidFill>
                <a:latin typeface="Canva Sans"/>
              </a:rPr>
              <a:t>2</a:t>
            </a:r>
            <a:r>
              <a:rPr lang="en-US" sz="1995">
                <a:solidFill>
                  <a:srgbClr val="191C26"/>
                </a:solidFill>
                <a:latin typeface="Canva Sans Bold"/>
              </a:rPr>
              <a:t>. Adaptive Functionality:</a:t>
            </a:r>
          </a:p>
          <a:p>
            <a:pPr>
              <a:lnSpc>
                <a:spcPts val="2793"/>
              </a:lnSpc>
            </a:pPr>
            <a:r>
              <a:rPr lang="en-US" sz="1995">
                <a:solidFill>
                  <a:srgbClr val="191C26"/>
                </a:solidFill>
                <a:latin typeface="Canva Sans"/>
              </a:rPr>
              <a:t>The differences in weather conditions imply that ADAS systems could benefit from being adaptive, adjusting their sensitivity and response patterns based on real-time weather data to optimize safety. For example, traction control systems can adjust to provide better grip in rainy conditions, and lane-keeping assist can be more or less assertive depending on visibility and road conditions.</a:t>
            </a:r>
          </a:p>
          <a:p>
            <a:pPr>
              <a:lnSpc>
                <a:spcPts val="2793"/>
              </a:lnSpc>
            </a:pPr>
            <a:endParaRPr lang="en-US" sz="1995">
              <a:solidFill>
                <a:srgbClr val="191C26"/>
              </a:solidFill>
              <a:latin typeface="Canva Sans"/>
            </a:endParaRPr>
          </a:p>
          <a:p>
            <a:pPr>
              <a:lnSpc>
                <a:spcPts val="2793"/>
              </a:lnSpc>
            </a:pPr>
            <a:r>
              <a:rPr lang="en-US" sz="1995">
                <a:solidFill>
                  <a:srgbClr val="191C26"/>
                </a:solidFill>
                <a:latin typeface="Canva Sans Bold"/>
              </a:rPr>
              <a:t>3. Predictive Alerts:</a:t>
            </a:r>
          </a:p>
          <a:p>
            <a:pPr>
              <a:lnSpc>
                <a:spcPts val="2793"/>
              </a:lnSpc>
            </a:pPr>
            <a:r>
              <a:rPr lang="en-US" sz="1995">
                <a:solidFill>
                  <a:srgbClr val="191C26"/>
                </a:solidFill>
                <a:latin typeface="Canva Sans"/>
              </a:rPr>
              <a:t>In Cloudy or Clear weather conditions where visibility may be good but other factors may contribute to accidents, predictive alerts from ADAS can inform drivers about potential hazards or changes in driving conditions ahead.</a:t>
            </a:r>
          </a:p>
          <a:p>
            <a:pPr>
              <a:lnSpc>
                <a:spcPts val="2793"/>
              </a:lnSpc>
            </a:pPr>
            <a:endParaRPr lang="en-US" sz="1995">
              <a:solidFill>
                <a:srgbClr val="191C26"/>
              </a:solidFill>
              <a:latin typeface="Canva Sans"/>
            </a:endParaRPr>
          </a:p>
          <a:p>
            <a:pPr>
              <a:lnSpc>
                <a:spcPts val="2793"/>
              </a:lnSpc>
            </a:pPr>
            <a:r>
              <a:rPr lang="en-US" sz="1995">
                <a:solidFill>
                  <a:srgbClr val="191C26"/>
                </a:solidFill>
                <a:latin typeface="Canva Sans"/>
              </a:rPr>
              <a:t>4</a:t>
            </a:r>
            <a:r>
              <a:rPr lang="en-US" sz="1995">
                <a:solidFill>
                  <a:srgbClr val="191C26"/>
                </a:solidFill>
                <a:latin typeface="Canva Sans Bold"/>
              </a:rPr>
              <a:t>. Data-Driven Development:</a:t>
            </a:r>
          </a:p>
          <a:p>
            <a:pPr>
              <a:lnSpc>
                <a:spcPts val="2793"/>
              </a:lnSpc>
            </a:pPr>
            <a:r>
              <a:rPr lang="en-US" sz="1995">
                <a:solidFill>
                  <a:srgbClr val="191C26"/>
                </a:solidFill>
                <a:latin typeface="Canva Sans"/>
              </a:rPr>
              <a:t>The findings from this data analysis can be used to inform the development of ADAS technologies, ensuring they are designed to address the specific challenges presented by different weather conditions.</a:t>
            </a:r>
          </a:p>
          <a:p>
            <a:pPr>
              <a:lnSpc>
                <a:spcPts val="2793"/>
              </a:lnSpc>
            </a:pPr>
            <a:endParaRPr lang="en-US" sz="1995">
              <a:solidFill>
                <a:srgbClr val="191C26"/>
              </a:solidFill>
              <a:latin typeface="Canva Sans"/>
            </a:endParaRPr>
          </a:p>
          <a:p>
            <a:pPr>
              <a:lnSpc>
                <a:spcPts val="1769"/>
              </a:lnSpc>
            </a:pPr>
            <a:endParaRPr lang="en-US" sz="1995">
              <a:solidFill>
                <a:srgbClr val="191C26"/>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0743851" y="5976764"/>
            <a:ext cx="7140651" cy="4114800"/>
          </a:xfrm>
          <a:custGeom>
            <a:avLst/>
            <a:gdLst/>
            <a:ahLst/>
            <a:cxnLst/>
            <a:rect l="l" t="t" r="r" b="b"/>
            <a:pathLst>
              <a:path w="7140651" h="4114800">
                <a:moveTo>
                  <a:pt x="0" y="0"/>
                </a:moveTo>
                <a:lnTo>
                  <a:pt x="7140651" y="0"/>
                </a:lnTo>
                <a:lnTo>
                  <a:pt x="7140651"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5449018" y="612435"/>
            <a:ext cx="6552269" cy="2089709"/>
            <a:chOff x="0" y="0"/>
            <a:chExt cx="8736359" cy="2786278"/>
          </a:xfrm>
        </p:grpSpPr>
        <p:sp>
          <p:nvSpPr>
            <p:cNvPr id="5" name="TextBox 5"/>
            <p:cNvSpPr txBox="1"/>
            <p:nvPr/>
          </p:nvSpPr>
          <p:spPr>
            <a:xfrm>
              <a:off x="0" y="-9525"/>
              <a:ext cx="8736359" cy="1616970"/>
            </a:xfrm>
            <a:prstGeom prst="rect">
              <a:avLst/>
            </a:prstGeom>
          </p:spPr>
          <p:txBody>
            <a:bodyPr lIns="0" tIns="0" rIns="0" bIns="0" rtlCol="0" anchor="t">
              <a:spAutoFit/>
            </a:bodyPr>
            <a:lstStyle/>
            <a:p>
              <a:pPr>
                <a:lnSpc>
                  <a:spcPts val="9550"/>
                </a:lnSpc>
              </a:pPr>
              <a:r>
                <a:rPr lang="en-US" sz="7958">
                  <a:solidFill>
                    <a:srgbClr val="191C26"/>
                  </a:solidFill>
                  <a:latin typeface="Code Pro Bold"/>
                </a:rPr>
                <a:t>Introduction </a:t>
              </a:r>
            </a:p>
          </p:txBody>
        </p:sp>
        <p:sp>
          <p:nvSpPr>
            <p:cNvPr id="6" name="TextBox 6"/>
            <p:cNvSpPr txBox="1"/>
            <p:nvPr/>
          </p:nvSpPr>
          <p:spPr>
            <a:xfrm>
              <a:off x="0" y="2271250"/>
              <a:ext cx="8247218" cy="515028"/>
            </a:xfrm>
            <a:prstGeom prst="rect">
              <a:avLst/>
            </a:prstGeom>
          </p:spPr>
          <p:txBody>
            <a:bodyPr lIns="0" tIns="0" rIns="0" bIns="0" rtlCol="0" anchor="t">
              <a:spAutoFit/>
            </a:bodyPr>
            <a:lstStyle/>
            <a:p>
              <a:pPr marL="0" lvl="0" indent="0" algn="l">
                <a:lnSpc>
                  <a:spcPts val="3221"/>
                </a:lnSpc>
                <a:spcBef>
                  <a:spcPct val="0"/>
                </a:spcBef>
              </a:pPr>
              <a:endParaRPr/>
            </a:p>
          </p:txBody>
        </p:sp>
      </p:grpSp>
      <p:sp>
        <p:nvSpPr>
          <p:cNvPr id="7" name="TextBox 7"/>
          <p:cNvSpPr txBox="1"/>
          <p:nvPr/>
        </p:nvSpPr>
        <p:spPr>
          <a:xfrm>
            <a:off x="710644" y="2374385"/>
            <a:ext cx="16056590" cy="6306470"/>
          </a:xfrm>
          <a:prstGeom prst="rect">
            <a:avLst/>
          </a:prstGeom>
        </p:spPr>
        <p:txBody>
          <a:bodyPr lIns="0" tIns="0" rIns="0" bIns="0" rtlCol="0" anchor="t">
            <a:spAutoFit/>
          </a:bodyPr>
          <a:lstStyle/>
          <a:p>
            <a:pPr algn="ctr">
              <a:lnSpc>
                <a:spcPts val="4491"/>
              </a:lnSpc>
            </a:pPr>
            <a:r>
              <a:rPr lang="en-US" sz="3208" u="sng" dirty="0">
                <a:latin typeface="Code Pro Bold"/>
                <a:hlinkClick r:id="rId5" tooltip="https://www.kaggle.com/datasets/sobhanmoosavi/us-accidents">
                  <a:extLst>
                    <a:ext uri="{A12FA001-AC4F-418D-AE19-62706E023703}">
                      <ahyp:hlinkClr xmlns:ahyp="http://schemas.microsoft.com/office/drawing/2018/hyperlinkcolor" val="tx"/>
                    </a:ext>
                  </a:extLst>
                </a:hlinkClick>
              </a:rPr>
              <a:t>US Car Accidents (2016 - 20</a:t>
            </a:r>
            <a:r>
              <a:rPr lang="en-US" sz="3208" u="sng" dirty="0">
                <a:latin typeface="Code Pro Bold"/>
              </a:rPr>
              <a:t>23</a:t>
            </a:r>
            <a:r>
              <a:rPr lang="en-US" sz="3208" dirty="0">
                <a:solidFill>
                  <a:srgbClr val="191C26"/>
                </a:solidFill>
                <a:latin typeface="Code Pro Bold"/>
              </a:rPr>
              <a:t>)</a:t>
            </a:r>
          </a:p>
          <a:p>
            <a:pPr marL="692636" lvl="1" indent="-346318">
              <a:lnSpc>
                <a:spcPts val="4491"/>
              </a:lnSpc>
              <a:buFont typeface="Arial"/>
              <a:buChar char="•"/>
            </a:pPr>
            <a:r>
              <a:rPr lang="en-US" sz="3208" dirty="0">
                <a:solidFill>
                  <a:srgbClr val="191C26"/>
                </a:solidFill>
                <a:latin typeface="Code Pro"/>
              </a:rPr>
              <a:t>This is a dataset on nationwide traffic accidents including data from 49 states in the US. </a:t>
            </a:r>
          </a:p>
          <a:p>
            <a:pPr marL="692636" lvl="1" indent="-346318">
              <a:lnSpc>
                <a:spcPts val="4491"/>
              </a:lnSpc>
              <a:buFont typeface="Arial"/>
              <a:buChar char="•"/>
            </a:pPr>
            <a:r>
              <a:rPr lang="en-US" sz="3208" dirty="0">
                <a:solidFill>
                  <a:srgbClr val="191C26"/>
                </a:solidFill>
                <a:latin typeface="Code Pro"/>
              </a:rPr>
              <a:t>It originally included 7.8 million car accident records and 47 columns before data cleaning and preprocessing. </a:t>
            </a:r>
          </a:p>
          <a:p>
            <a:pPr marL="692636" lvl="1" indent="-346318">
              <a:lnSpc>
                <a:spcPts val="4491"/>
              </a:lnSpc>
              <a:buFont typeface="Arial"/>
              <a:buChar char="•"/>
            </a:pPr>
            <a:r>
              <a:rPr lang="en-US" sz="3208" dirty="0">
                <a:solidFill>
                  <a:srgbClr val="191C26"/>
                </a:solidFill>
                <a:latin typeface="Code Pro"/>
              </a:rPr>
              <a:t>The dataset includes information on factors like location, time, weather conditions and severity of an accident. </a:t>
            </a:r>
          </a:p>
          <a:p>
            <a:pPr marL="692636" lvl="1" indent="-346318">
              <a:lnSpc>
                <a:spcPts val="4491"/>
              </a:lnSpc>
              <a:buFont typeface="Arial"/>
              <a:buChar char="•"/>
            </a:pPr>
            <a:r>
              <a:rPr lang="en-US" sz="3208" dirty="0">
                <a:solidFill>
                  <a:srgbClr val="191C26"/>
                </a:solidFill>
                <a:latin typeface="Code Pro"/>
              </a:rPr>
              <a:t>We have used these attributes to analyze the circumstances of the accidents, draw insights from it and recommend managerial insights based on certain assumed attributes.</a:t>
            </a:r>
          </a:p>
          <a:p>
            <a:pPr>
              <a:lnSpc>
                <a:spcPts val="4491"/>
              </a:lnSpc>
            </a:pPr>
            <a:endParaRPr lang="en-US" sz="3208" dirty="0">
              <a:solidFill>
                <a:srgbClr val="191C26"/>
              </a:solidFill>
              <a:latin typeface="Code Pro"/>
            </a:endParaRPr>
          </a:p>
        </p:txBody>
      </p:sp>
      <p:sp>
        <p:nvSpPr>
          <p:cNvPr id="8" name="Freeform 8"/>
          <p:cNvSpPr/>
          <p:nvPr/>
        </p:nvSpPr>
        <p:spPr>
          <a:xfrm>
            <a:off x="496421" y="6961864"/>
            <a:ext cx="4316827" cy="3129700"/>
          </a:xfrm>
          <a:custGeom>
            <a:avLst/>
            <a:gdLst/>
            <a:ahLst/>
            <a:cxnLst/>
            <a:rect l="l" t="t" r="r" b="b"/>
            <a:pathLst>
              <a:path w="4316827" h="3129700">
                <a:moveTo>
                  <a:pt x="0" y="0"/>
                </a:moveTo>
                <a:lnTo>
                  <a:pt x="4316827" y="0"/>
                </a:lnTo>
                <a:lnTo>
                  <a:pt x="4316827" y="3129700"/>
                </a:lnTo>
                <a:lnTo>
                  <a:pt x="0" y="3129700"/>
                </a:lnTo>
                <a:lnTo>
                  <a:pt x="0" y="0"/>
                </a:lnTo>
                <a:close/>
              </a:path>
            </a:pathLst>
          </a:custGeom>
          <a:blipFill>
            <a:blip r:embed="rId6">
              <a:alphaModFix amt="18999"/>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4412495" y="1143575"/>
            <a:ext cx="8831302" cy="5923315"/>
          </a:xfrm>
          <a:custGeom>
            <a:avLst/>
            <a:gdLst/>
            <a:ahLst/>
            <a:cxnLst/>
            <a:rect l="l" t="t" r="r" b="b"/>
            <a:pathLst>
              <a:path w="8831302" h="5923315">
                <a:moveTo>
                  <a:pt x="0" y="0"/>
                </a:moveTo>
                <a:lnTo>
                  <a:pt x="8831302" y="0"/>
                </a:lnTo>
                <a:lnTo>
                  <a:pt x="8831302" y="5923315"/>
                </a:lnTo>
                <a:lnTo>
                  <a:pt x="0" y="59233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67104" y="7095417"/>
            <a:ext cx="18020896" cy="1209018"/>
          </a:xfrm>
          <a:prstGeom prst="rect">
            <a:avLst/>
          </a:prstGeom>
        </p:spPr>
        <p:txBody>
          <a:bodyPr lIns="0" tIns="0" rIns="0" bIns="0" rtlCol="0" anchor="t">
            <a:spAutoFit/>
          </a:bodyPr>
          <a:lstStyle/>
          <a:p>
            <a:pPr>
              <a:lnSpc>
                <a:spcPts val="3261"/>
              </a:lnSpc>
            </a:pPr>
            <a:r>
              <a:rPr lang="en-US" sz="2329">
                <a:solidFill>
                  <a:srgbClr val="000000"/>
                </a:solidFill>
                <a:latin typeface="Canva Sans Bold"/>
              </a:rPr>
              <a:t>Key Insight(Expected):</a:t>
            </a:r>
            <a:r>
              <a:rPr lang="en-US" sz="2329">
                <a:solidFill>
                  <a:srgbClr val="000000"/>
                </a:solidFill>
                <a:latin typeface="Canva Sans"/>
              </a:rPr>
              <a:t> Severity 1 accidents have the shortest mean distance impacted, while Severity 4 accidents impact significantly longer stretches of road. This could indicate that accidents with high severity tend to involve larger areas, potentially due to factors such as more vehicles being involved.</a:t>
            </a:r>
          </a:p>
        </p:txBody>
      </p:sp>
      <p:sp>
        <p:nvSpPr>
          <p:cNvPr id="5" name="TextBox 5"/>
          <p:cNvSpPr txBox="1"/>
          <p:nvPr/>
        </p:nvSpPr>
        <p:spPr>
          <a:xfrm>
            <a:off x="267104" y="8625902"/>
            <a:ext cx="18288000" cy="1217170"/>
          </a:xfrm>
          <a:prstGeom prst="rect">
            <a:avLst/>
          </a:prstGeom>
        </p:spPr>
        <p:txBody>
          <a:bodyPr lIns="0" tIns="0" rIns="0" bIns="0" rtlCol="0" anchor="t">
            <a:spAutoFit/>
          </a:bodyPr>
          <a:lstStyle/>
          <a:p>
            <a:pPr marL="0" lvl="0" indent="0" algn="l">
              <a:lnSpc>
                <a:spcPts val="3261"/>
              </a:lnSpc>
              <a:spcBef>
                <a:spcPct val="0"/>
              </a:spcBef>
            </a:pPr>
            <a:r>
              <a:rPr lang="en-US" sz="2329" u="none" strike="noStrike">
                <a:solidFill>
                  <a:srgbClr val="000000"/>
                </a:solidFill>
                <a:latin typeface="Canva Sans Bold"/>
              </a:rPr>
              <a:t>Interesting finding: </a:t>
            </a:r>
          </a:p>
          <a:p>
            <a:pPr marL="0" lvl="0" indent="0" algn="l">
              <a:lnSpc>
                <a:spcPts val="3261"/>
              </a:lnSpc>
              <a:spcBef>
                <a:spcPct val="0"/>
              </a:spcBef>
            </a:pPr>
            <a:r>
              <a:rPr lang="en-US" sz="2329" u="none" strike="noStrike">
                <a:solidFill>
                  <a:srgbClr val="000000"/>
                </a:solidFill>
                <a:latin typeface="Canva Sans"/>
              </a:rPr>
              <a:t>Severity 2 accidents, while not the most impactful in terms of traffic delay, affect a longer stretch of road than Severity 3 accidents. </a:t>
            </a:r>
          </a:p>
        </p:txBody>
      </p:sp>
      <p:sp>
        <p:nvSpPr>
          <p:cNvPr id="6" name="TextBox 6"/>
          <p:cNvSpPr txBox="1"/>
          <p:nvPr/>
        </p:nvSpPr>
        <p:spPr>
          <a:xfrm>
            <a:off x="1647104" y="38041"/>
            <a:ext cx="14362083" cy="1029380"/>
          </a:xfrm>
          <a:prstGeom prst="rect">
            <a:avLst/>
          </a:prstGeom>
        </p:spPr>
        <p:txBody>
          <a:bodyPr lIns="0" tIns="0" rIns="0" bIns="0" rtlCol="0" anchor="t">
            <a:spAutoFit/>
          </a:bodyPr>
          <a:lstStyle/>
          <a:p>
            <a:pPr algn="ctr">
              <a:lnSpc>
                <a:spcPts val="8362"/>
              </a:lnSpc>
            </a:pPr>
            <a:r>
              <a:rPr lang="en-US" sz="5973">
                <a:solidFill>
                  <a:srgbClr val="000000"/>
                </a:solidFill>
                <a:latin typeface="Code Pro Bold"/>
              </a:rPr>
              <a:t>Distance(mi) Vs Severity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7330916" y="3086100"/>
            <a:ext cx="3626167" cy="4114800"/>
          </a:xfrm>
          <a:custGeom>
            <a:avLst/>
            <a:gdLst/>
            <a:ahLst/>
            <a:cxnLst/>
            <a:rect l="l" t="t" r="r" b="b"/>
            <a:pathLst>
              <a:path w="3626167" h="4114800">
                <a:moveTo>
                  <a:pt x="0" y="0"/>
                </a:moveTo>
                <a:lnTo>
                  <a:pt x="3626168" y="0"/>
                </a:lnTo>
                <a:lnTo>
                  <a:pt x="36261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617565" y="1073514"/>
            <a:ext cx="9052871" cy="1314450"/>
          </a:xfrm>
          <a:prstGeom prst="rect">
            <a:avLst/>
          </a:prstGeom>
        </p:spPr>
        <p:txBody>
          <a:bodyPr lIns="0" tIns="0" rIns="0" bIns="0" rtlCol="0" anchor="t">
            <a:spAutoFit/>
          </a:bodyPr>
          <a:lstStyle/>
          <a:p>
            <a:pPr marL="0" lvl="0" indent="0" algn="ctr">
              <a:lnSpc>
                <a:spcPts val="10319"/>
              </a:lnSpc>
              <a:spcBef>
                <a:spcPct val="0"/>
              </a:spcBef>
            </a:pPr>
            <a:r>
              <a:rPr lang="en-US" sz="8599" u="none">
                <a:solidFill>
                  <a:srgbClr val="191C26"/>
                </a:solidFill>
                <a:latin typeface="Code Pro Bold"/>
              </a:rPr>
              <a:t>Thank you!</a:t>
            </a:r>
          </a:p>
        </p:txBody>
      </p:sp>
      <p:sp>
        <p:nvSpPr>
          <p:cNvPr id="5" name="TextBox 5"/>
          <p:cNvSpPr txBox="1"/>
          <p:nvPr/>
        </p:nvSpPr>
        <p:spPr>
          <a:xfrm>
            <a:off x="4020889" y="7724775"/>
            <a:ext cx="10246221" cy="1566544"/>
          </a:xfrm>
          <a:prstGeom prst="rect">
            <a:avLst/>
          </a:prstGeom>
        </p:spPr>
        <p:txBody>
          <a:bodyPr lIns="0" tIns="0" rIns="0" bIns="0" rtlCol="0" anchor="t">
            <a:spAutoFit/>
          </a:bodyPr>
          <a:lstStyle/>
          <a:p>
            <a:pPr algn="ctr">
              <a:lnSpc>
                <a:spcPts val="12880"/>
              </a:lnSpc>
            </a:pPr>
            <a:r>
              <a:rPr lang="en-US" sz="9200" u="sng">
                <a:solidFill>
                  <a:srgbClr val="191C26"/>
                </a:solidFill>
                <a:latin typeface="Canva Sans Bold"/>
              </a:rPr>
              <a:t>Be Safe out there!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4782639" y="7818497"/>
            <a:ext cx="3398759" cy="2192200"/>
          </a:xfrm>
          <a:custGeom>
            <a:avLst/>
            <a:gdLst/>
            <a:ahLst/>
            <a:cxnLst/>
            <a:rect l="l" t="t" r="r" b="b"/>
            <a:pathLst>
              <a:path w="3398759" h="2192200">
                <a:moveTo>
                  <a:pt x="0" y="0"/>
                </a:moveTo>
                <a:lnTo>
                  <a:pt x="3398759" y="0"/>
                </a:lnTo>
                <a:lnTo>
                  <a:pt x="3398759" y="2192200"/>
                </a:lnTo>
                <a:lnTo>
                  <a:pt x="0" y="2192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587690" y="3124859"/>
            <a:ext cx="8355822" cy="3197479"/>
          </a:xfrm>
          <a:custGeom>
            <a:avLst/>
            <a:gdLst/>
            <a:ahLst/>
            <a:cxnLst/>
            <a:rect l="l" t="t" r="r" b="b"/>
            <a:pathLst>
              <a:path w="8355822" h="3197479">
                <a:moveTo>
                  <a:pt x="0" y="0"/>
                </a:moveTo>
                <a:lnTo>
                  <a:pt x="8355821" y="0"/>
                </a:lnTo>
                <a:lnTo>
                  <a:pt x="8355821" y="3197479"/>
                </a:lnTo>
                <a:lnTo>
                  <a:pt x="0" y="3197479"/>
                </a:lnTo>
                <a:lnTo>
                  <a:pt x="0" y="0"/>
                </a:lnTo>
                <a:close/>
              </a:path>
            </a:pathLst>
          </a:custGeom>
          <a:blipFill>
            <a:blip r:embed="rId5"/>
            <a:stretch>
              <a:fillRect r="-17222"/>
            </a:stretch>
          </a:blipFill>
        </p:spPr>
        <p:txBody>
          <a:bodyPr/>
          <a:lstStyle/>
          <a:p>
            <a:endParaRPr lang="en-US"/>
          </a:p>
        </p:txBody>
      </p:sp>
      <p:sp>
        <p:nvSpPr>
          <p:cNvPr id="5" name="Freeform 5"/>
          <p:cNvSpPr/>
          <p:nvPr/>
        </p:nvSpPr>
        <p:spPr>
          <a:xfrm>
            <a:off x="1153069" y="7374245"/>
            <a:ext cx="12747997" cy="2164158"/>
          </a:xfrm>
          <a:custGeom>
            <a:avLst/>
            <a:gdLst/>
            <a:ahLst/>
            <a:cxnLst/>
            <a:rect l="l" t="t" r="r" b="b"/>
            <a:pathLst>
              <a:path w="12747997" h="2164158">
                <a:moveTo>
                  <a:pt x="0" y="0"/>
                </a:moveTo>
                <a:lnTo>
                  <a:pt x="12747996" y="0"/>
                </a:lnTo>
                <a:lnTo>
                  <a:pt x="12747996" y="2164158"/>
                </a:lnTo>
                <a:lnTo>
                  <a:pt x="0" y="2164158"/>
                </a:lnTo>
                <a:lnTo>
                  <a:pt x="0" y="0"/>
                </a:lnTo>
                <a:close/>
              </a:path>
            </a:pathLst>
          </a:custGeom>
          <a:blipFill>
            <a:blip r:embed="rId6"/>
            <a:stretch>
              <a:fillRect/>
            </a:stretch>
          </a:blipFill>
        </p:spPr>
        <p:txBody>
          <a:bodyPr/>
          <a:lstStyle/>
          <a:p>
            <a:endParaRPr lang="en-US"/>
          </a:p>
        </p:txBody>
      </p:sp>
      <p:sp>
        <p:nvSpPr>
          <p:cNvPr id="6" name="Freeform 6"/>
          <p:cNvSpPr/>
          <p:nvPr/>
        </p:nvSpPr>
        <p:spPr>
          <a:xfrm>
            <a:off x="188984" y="136855"/>
            <a:ext cx="8955016" cy="3372160"/>
          </a:xfrm>
          <a:custGeom>
            <a:avLst/>
            <a:gdLst/>
            <a:ahLst/>
            <a:cxnLst/>
            <a:rect l="l" t="t" r="r" b="b"/>
            <a:pathLst>
              <a:path w="8955016" h="3372160">
                <a:moveTo>
                  <a:pt x="0" y="0"/>
                </a:moveTo>
                <a:lnTo>
                  <a:pt x="8955016" y="0"/>
                </a:lnTo>
                <a:lnTo>
                  <a:pt x="8955016" y="3372160"/>
                </a:lnTo>
                <a:lnTo>
                  <a:pt x="0" y="3372160"/>
                </a:lnTo>
                <a:lnTo>
                  <a:pt x="0" y="0"/>
                </a:lnTo>
                <a:close/>
              </a:path>
            </a:pathLst>
          </a:custGeom>
          <a:blipFill>
            <a:blip r:embed="rId7"/>
            <a:stretch>
              <a:fillRect r="-26039"/>
            </a:stretch>
          </a:blipFill>
        </p:spPr>
        <p:txBody>
          <a:bodyPr/>
          <a:lstStyle/>
          <a:p>
            <a:endParaRPr lang="en-US"/>
          </a:p>
        </p:txBody>
      </p:sp>
      <p:sp>
        <p:nvSpPr>
          <p:cNvPr id="7" name="Freeform 7"/>
          <p:cNvSpPr/>
          <p:nvPr/>
        </p:nvSpPr>
        <p:spPr>
          <a:xfrm>
            <a:off x="188984" y="4107534"/>
            <a:ext cx="8955016" cy="2767165"/>
          </a:xfrm>
          <a:custGeom>
            <a:avLst/>
            <a:gdLst/>
            <a:ahLst/>
            <a:cxnLst/>
            <a:rect l="l" t="t" r="r" b="b"/>
            <a:pathLst>
              <a:path w="8955016" h="2767165">
                <a:moveTo>
                  <a:pt x="0" y="0"/>
                </a:moveTo>
                <a:lnTo>
                  <a:pt x="8955016" y="0"/>
                </a:lnTo>
                <a:lnTo>
                  <a:pt x="8955016" y="2767164"/>
                </a:lnTo>
                <a:lnTo>
                  <a:pt x="0" y="2767164"/>
                </a:lnTo>
                <a:lnTo>
                  <a:pt x="0" y="0"/>
                </a:lnTo>
                <a:close/>
              </a:path>
            </a:pathLst>
          </a:custGeom>
          <a:blipFill>
            <a:blip r:embed="rId8"/>
            <a:stretch>
              <a:fillRect r="-50600"/>
            </a:stretch>
          </a:blipFill>
        </p:spPr>
        <p:txBody>
          <a:bodyPr/>
          <a:lstStyle/>
          <a:p>
            <a:endParaRPr lang="en-US"/>
          </a:p>
        </p:txBody>
      </p:sp>
      <p:grpSp>
        <p:nvGrpSpPr>
          <p:cNvPr id="8" name="Group 8"/>
          <p:cNvGrpSpPr/>
          <p:nvPr/>
        </p:nvGrpSpPr>
        <p:grpSpPr>
          <a:xfrm>
            <a:off x="11641312" y="0"/>
            <a:ext cx="6886980" cy="3453110"/>
            <a:chOff x="0" y="0"/>
            <a:chExt cx="9182640" cy="4604147"/>
          </a:xfrm>
        </p:grpSpPr>
        <p:sp>
          <p:nvSpPr>
            <p:cNvPr id="9" name="TextBox 9"/>
            <p:cNvSpPr txBox="1"/>
            <p:nvPr/>
          </p:nvSpPr>
          <p:spPr>
            <a:xfrm>
              <a:off x="0" y="-9525"/>
              <a:ext cx="9182640" cy="2721424"/>
            </a:xfrm>
            <a:prstGeom prst="rect">
              <a:avLst/>
            </a:prstGeom>
          </p:spPr>
          <p:txBody>
            <a:bodyPr lIns="0" tIns="0" rIns="0" bIns="0" rtlCol="0" anchor="t">
              <a:spAutoFit/>
            </a:bodyPr>
            <a:lstStyle/>
            <a:p>
              <a:pPr marL="0" lvl="0" indent="0" algn="l">
                <a:lnSpc>
                  <a:spcPts val="8056"/>
                </a:lnSpc>
                <a:spcBef>
                  <a:spcPct val="0"/>
                </a:spcBef>
              </a:pPr>
              <a:r>
                <a:rPr lang="en-US" sz="6713">
                  <a:solidFill>
                    <a:srgbClr val="191C26"/>
                  </a:solidFill>
                  <a:latin typeface="Code Pro Bold"/>
                </a:rPr>
                <a:t>Dataset Introduction</a:t>
              </a:r>
            </a:p>
          </p:txBody>
        </p:sp>
        <p:sp>
          <p:nvSpPr>
            <p:cNvPr id="10" name="TextBox 10"/>
            <p:cNvSpPr txBox="1"/>
            <p:nvPr/>
          </p:nvSpPr>
          <p:spPr>
            <a:xfrm>
              <a:off x="0" y="4170282"/>
              <a:ext cx="8156774" cy="433865"/>
            </a:xfrm>
            <a:prstGeom prst="rect">
              <a:avLst/>
            </a:prstGeom>
          </p:spPr>
          <p:txBody>
            <a:bodyPr lIns="0" tIns="0" rIns="0" bIns="0" rtlCol="0" anchor="t">
              <a:spAutoFit/>
            </a:bodyPr>
            <a:lstStyle/>
            <a:p>
              <a:pPr marL="0" lvl="0" indent="0" algn="l">
                <a:lnSpc>
                  <a:spcPts val="2717"/>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598107" y="1795426"/>
            <a:ext cx="9027200" cy="3348074"/>
          </a:xfrm>
          <a:custGeom>
            <a:avLst/>
            <a:gdLst/>
            <a:ahLst/>
            <a:cxnLst/>
            <a:rect l="l" t="t" r="r" b="b"/>
            <a:pathLst>
              <a:path w="9027200" h="3348074">
                <a:moveTo>
                  <a:pt x="0" y="0"/>
                </a:moveTo>
                <a:lnTo>
                  <a:pt x="9027200" y="0"/>
                </a:lnTo>
                <a:lnTo>
                  <a:pt x="9027200" y="3348074"/>
                </a:lnTo>
                <a:lnTo>
                  <a:pt x="0" y="3348074"/>
                </a:lnTo>
                <a:lnTo>
                  <a:pt x="0" y="0"/>
                </a:lnTo>
                <a:close/>
              </a:path>
            </a:pathLst>
          </a:custGeom>
          <a:blipFill>
            <a:blip r:embed="rId3"/>
            <a:stretch>
              <a:fillRect/>
            </a:stretch>
          </a:blipFill>
        </p:spPr>
        <p:txBody>
          <a:bodyPr/>
          <a:lstStyle/>
          <a:p>
            <a:endParaRPr lang="en-US"/>
          </a:p>
        </p:txBody>
      </p:sp>
      <p:sp>
        <p:nvSpPr>
          <p:cNvPr id="4" name="Freeform 4"/>
          <p:cNvSpPr/>
          <p:nvPr/>
        </p:nvSpPr>
        <p:spPr>
          <a:xfrm>
            <a:off x="4400230" y="5392982"/>
            <a:ext cx="13513183" cy="1156718"/>
          </a:xfrm>
          <a:custGeom>
            <a:avLst/>
            <a:gdLst/>
            <a:ahLst/>
            <a:cxnLst/>
            <a:rect l="l" t="t" r="r" b="b"/>
            <a:pathLst>
              <a:path w="13513183" h="1156718">
                <a:moveTo>
                  <a:pt x="0" y="0"/>
                </a:moveTo>
                <a:lnTo>
                  <a:pt x="13513183" y="0"/>
                </a:lnTo>
                <a:lnTo>
                  <a:pt x="13513183" y="1156718"/>
                </a:lnTo>
                <a:lnTo>
                  <a:pt x="0" y="1156718"/>
                </a:lnTo>
                <a:lnTo>
                  <a:pt x="0" y="0"/>
                </a:lnTo>
                <a:close/>
              </a:path>
            </a:pathLst>
          </a:custGeom>
          <a:blipFill>
            <a:blip r:embed="rId4"/>
            <a:stretch>
              <a:fillRect/>
            </a:stretch>
          </a:blipFill>
        </p:spPr>
        <p:txBody>
          <a:bodyPr/>
          <a:lstStyle/>
          <a:p>
            <a:endParaRPr lang="en-US"/>
          </a:p>
        </p:txBody>
      </p:sp>
      <p:sp>
        <p:nvSpPr>
          <p:cNvPr id="5" name="Freeform 5"/>
          <p:cNvSpPr/>
          <p:nvPr/>
        </p:nvSpPr>
        <p:spPr>
          <a:xfrm>
            <a:off x="562573" y="6799182"/>
            <a:ext cx="13509990" cy="3285477"/>
          </a:xfrm>
          <a:custGeom>
            <a:avLst/>
            <a:gdLst/>
            <a:ahLst/>
            <a:cxnLst/>
            <a:rect l="l" t="t" r="r" b="b"/>
            <a:pathLst>
              <a:path w="13509990" h="3285477">
                <a:moveTo>
                  <a:pt x="0" y="0"/>
                </a:moveTo>
                <a:lnTo>
                  <a:pt x="13509990" y="0"/>
                </a:lnTo>
                <a:lnTo>
                  <a:pt x="13509990" y="3285477"/>
                </a:lnTo>
                <a:lnTo>
                  <a:pt x="0" y="328547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308182" y="245259"/>
            <a:ext cx="8956477" cy="995625"/>
          </a:xfrm>
          <a:prstGeom prst="rect">
            <a:avLst/>
          </a:prstGeom>
        </p:spPr>
        <p:txBody>
          <a:bodyPr lIns="0" tIns="0" rIns="0" bIns="0" rtlCol="0" anchor="t">
            <a:spAutoFit/>
          </a:bodyPr>
          <a:lstStyle/>
          <a:p>
            <a:pPr algn="ctr">
              <a:lnSpc>
                <a:spcPts val="8123"/>
              </a:lnSpc>
            </a:pPr>
            <a:r>
              <a:rPr lang="en-US" sz="5802">
                <a:solidFill>
                  <a:srgbClr val="191C26"/>
                </a:solidFill>
                <a:latin typeface="Code Pro Bold"/>
              </a:rPr>
              <a:t>Overview of the Dataset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15546703" y="7273220"/>
            <a:ext cx="2741297" cy="2881784"/>
          </a:xfrm>
          <a:custGeom>
            <a:avLst/>
            <a:gdLst/>
            <a:ahLst/>
            <a:cxnLst/>
            <a:rect l="l" t="t" r="r" b="b"/>
            <a:pathLst>
              <a:path w="2741297" h="2881784">
                <a:moveTo>
                  <a:pt x="0" y="0"/>
                </a:moveTo>
                <a:lnTo>
                  <a:pt x="2741297" y="0"/>
                </a:lnTo>
                <a:lnTo>
                  <a:pt x="2741297" y="2881784"/>
                </a:lnTo>
                <a:lnTo>
                  <a:pt x="0" y="2881784"/>
                </a:lnTo>
                <a:lnTo>
                  <a:pt x="0" y="0"/>
                </a:lnTo>
                <a:close/>
              </a:path>
            </a:pathLst>
          </a:custGeom>
          <a:blipFill>
            <a:blip r:embed="rId3">
              <a:alphaModFix amt="62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7704879" y="2857298"/>
            <a:ext cx="7243743" cy="6861420"/>
          </a:xfrm>
          <a:custGeom>
            <a:avLst/>
            <a:gdLst/>
            <a:ahLst/>
            <a:cxnLst/>
            <a:rect l="l" t="t" r="r" b="b"/>
            <a:pathLst>
              <a:path w="7243743" h="6861420">
                <a:moveTo>
                  <a:pt x="0" y="0"/>
                </a:moveTo>
                <a:lnTo>
                  <a:pt x="7243743" y="0"/>
                </a:lnTo>
                <a:lnTo>
                  <a:pt x="7243743" y="6861419"/>
                </a:lnTo>
                <a:lnTo>
                  <a:pt x="0" y="6861419"/>
                </a:lnTo>
                <a:lnTo>
                  <a:pt x="0" y="0"/>
                </a:lnTo>
                <a:close/>
              </a:path>
            </a:pathLst>
          </a:custGeom>
          <a:blipFill>
            <a:blip r:embed="rId5"/>
            <a:stretch>
              <a:fillRect r="-138772"/>
            </a:stretch>
          </a:blipFill>
        </p:spPr>
        <p:txBody>
          <a:bodyPr/>
          <a:lstStyle/>
          <a:p>
            <a:endParaRPr lang="en-US"/>
          </a:p>
        </p:txBody>
      </p:sp>
      <p:sp>
        <p:nvSpPr>
          <p:cNvPr id="5" name="Freeform 5"/>
          <p:cNvSpPr/>
          <p:nvPr/>
        </p:nvSpPr>
        <p:spPr>
          <a:xfrm>
            <a:off x="1184416" y="2857298"/>
            <a:ext cx="5300688" cy="6861420"/>
          </a:xfrm>
          <a:custGeom>
            <a:avLst/>
            <a:gdLst/>
            <a:ahLst/>
            <a:cxnLst/>
            <a:rect l="l" t="t" r="r" b="b"/>
            <a:pathLst>
              <a:path w="5300688" h="6861420">
                <a:moveTo>
                  <a:pt x="0" y="0"/>
                </a:moveTo>
                <a:lnTo>
                  <a:pt x="5300687" y="0"/>
                </a:lnTo>
                <a:lnTo>
                  <a:pt x="5300687" y="6861419"/>
                </a:lnTo>
                <a:lnTo>
                  <a:pt x="0" y="6861419"/>
                </a:lnTo>
                <a:lnTo>
                  <a:pt x="0" y="0"/>
                </a:lnTo>
                <a:close/>
              </a:path>
            </a:pathLst>
          </a:custGeom>
          <a:blipFill>
            <a:blip r:embed="rId6"/>
            <a:stretch>
              <a:fillRect r="-176551"/>
            </a:stretch>
          </a:blipFill>
        </p:spPr>
        <p:txBody>
          <a:bodyPr/>
          <a:lstStyle/>
          <a:p>
            <a:endParaRPr lang="en-US"/>
          </a:p>
        </p:txBody>
      </p:sp>
      <p:sp>
        <p:nvSpPr>
          <p:cNvPr id="6" name="Freeform 6"/>
          <p:cNvSpPr/>
          <p:nvPr/>
        </p:nvSpPr>
        <p:spPr>
          <a:xfrm>
            <a:off x="313836" y="1812227"/>
            <a:ext cx="17489262" cy="634511"/>
          </a:xfrm>
          <a:custGeom>
            <a:avLst/>
            <a:gdLst/>
            <a:ahLst/>
            <a:cxnLst/>
            <a:rect l="l" t="t" r="r" b="b"/>
            <a:pathLst>
              <a:path w="17489262" h="634511">
                <a:moveTo>
                  <a:pt x="0" y="0"/>
                </a:moveTo>
                <a:lnTo>
                  <a:pt x="17489262" y="0"/>
                </a:lnTo>
                <a:lnTo>
                  <a:pt x="17489262" y="634511"/>
                </a:lnTo>
                <a:lnTo>
                  <a:pt x="0" y="634511"/>
                </a:lnTo>
                <a:lnTo>
                  <a:pt x="0" y="0"/>
                </a:lnTo>
                <a:close/>
              </a:path>
            </a:pathLst>
          </a:custGeom>
          <a:blipFill>
            <a:blip r:embed="rId7"/>
            <a:stretch>
              <a:fillRect t="-14644" b="-14644"/>
            </a:stretch>
          </a:blipFill>
        </p:spPr>
        <p:txBody>
          <a:bodyPr/>
          <a:lstStyle/>
          <a:p>
            <a:endParaRPr lang="en-US"/>
          </a:p>
        </p:txBody>
      </p:sp>
      <p:grpSp>
        <p:nvGrpSpPr>
          <p:cNvPr id="7" name="Group 7"/>
          <p:cNvGrpSpPr/>
          <p:nvPr/>
        </p:nvGrpSpPr>
        <p:grpSpPr>
          <a:xfrm>
            <a:off x="5286628" y="109150"/>
            <a:ext cx="6249274" cy="1531356"/>
            <a:chOff x="0" y="0"/>
            <a:chExt cx="8332366" cy="2041808"/>
          </a:xfrm>
        </p:grpSpPr>
        <p:sp>
          <p:nvSpPr>
            <p:cNvPr id="8" name="TextBox 8"/>
            <p:cNvSpPr txBox="1"/>
            <p:nvPr/>
          </p:nvSpPr>
          <p:spPr>
            <a:xfrm>
              <a:off x="0" y="0"/>
              <a:ext cx="8332366" cy="1259347"/>
            </a:xfrm>
            <a:prstGeom prst="rect">
              <a:avLst/>
            </a:prstGeom>
          </p:spPr>
          <p:txBody>
            <a:bodyPr lIns="0" tIns="0" rIns="0" bIns="0" rtlCol="0" anchor="t">
              <a:spAutoFit/>
            </a:bodyPr>
            <a:lstStyle/>
            <a:p>
              <a:pPr marL="0" lvl="0" indent="0" algn="ctr">
                <a:lnSpc>
                  <a:spcPts val="7482"/>
                </a:lnSpc>
                <a:spcBef>
                  <a:spcPct val="0"/>
                </a:spcBef>
              </a:pPr>
              <a:r>
                <a:rPr lang="en-US" sz="6235">
                  <a:solidFill>
                    <a:srgbClr val="191C26"/>
                  </a:solidFill>
                  <a:latin typeface="Code Pro Bold"/>
                </a:rPr>
                <a:t>Data Cleaning</a:t>
              </a:r>
            </a:p>
          </p:txBody>
        </p:sp>
        <p:sp>
          <p:nvSpPr>
            <p:cNvPr id="9" name="TextBox 9"/>
            <p:cNvSpPr txBox="1"/>
            <p:nvPr/>
          </p:nvSpPr>
          <p:spPr>
            <a:xfrm>
              <a:off x="1349249" y="1644985"/>
              <a:ext cx="5633869" cy="396823"/>
            </a:xfrm>
            <a:prstGeom prst="rect">
              <a:avLst/>
            </a:prstGeom>
          </p:spPr>
          <p:txBody>
            <a:bodyPr lIns="0" tIns="0" rIns="0" bIns="0" rtlCol="0" anchor="t">
              <a:spAutoFit/>
            </a:bodyPr>
            <a:lstStyle/>
            <a:p>
              <a:pPr marL="0" lvl="0" indent="0" algn="ctr">
                <a:lnSpc>
                  <a:spcPts val="2524"/>
                </a:lnSpc>
                <a:spcBef>
                  <a:spcPct val="0"/>
                </a:spcBef>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6776170" y="4870004"/>
            <a:ext cx="11511830" cy="2535752"/>
          </a:xfrm>
          <a:custGeom>
            <a:avLst/>
            <a:gdLst/>
            <a:ahLst/>
            <a:cxnLst/>
            <a:rect l="l" t="t" r="r" b="b"/>
            <a:pathLst>
              <a:path w="11511830" h="2535752">
                <a:moveTo>
                  <a:pt x="0" y="0"/>
                </a:moveTo>
                <a:lnTo>
                  <a:pt x="11511830" y="0"/>
                </a:lnTo>
                <a:lnTo>
                  <a:pt x="11511830" y="2535753"/>
                </a:lnTo>
                <a:lnTo>
                  <a:pt x="0" y="2535753"/>
                </a:lnTo>
                <a:lnTo>
                  <a:pt x="0" y="0"/>
                </a:lnTo>
                <a:close/>
              </a:path>
            </a:pathLst>
          </a:custGeom>
          <a:blipFill>
            <a:blip r:embed="rId3"/>
            <a:stretch>
              <a:fillRect r="-17439"/>
            </a:stretch>
          </a:blipFill>
        </p:spPr>
        <p:txBody>
          <a:bodyPr/>
          <a:lstStyle/>
          <a:p>
            <a:endParaRPr lang="en-US"/>
          </a:p>
        </p:txBody>
      </p:sp>
      <p:sp>
        <p:nvSpPr>
          <p:cNvPr id="4" name="Freeform 4"/>
          <p:cNvSpPr/>
          <p:nvPr/>
        </p:nvSpPr>
        <p:spPr>
          <a:xfrm>
            <a:off x="278302" y="7510493"/>
            <a:ext cx="9255430" cy="2535752"/>
          </a:xfrm>
          <a:custGeom>
            <a:avLst/>
            <a:gdLst/>
            <a:ahLst/>
            <a:cxnLst/>
            <a:rect l="l" t="t" r="r" b="b"/>
            <a:pathLst>
              <a:path w="9255430" h="2535752">
                <a:moveTo>
                  <a:pt x="0" y="0"/>
                </a:moveTo>
                <a:lnTo>
                  <a:pt x="9255430" y="0"/>
                </a:lnTo>
                <a:lnTo>
                  <a:pt x="9255430" y="2535752"/>
                </a:lnTo>
                <a:lnTo>
                  <a:pt x="0" y="2535752"/>
                </a:lnTo>
                <a:lnTo>
                  <a:pt x="0" y="0"/>
                </a:lnTo>
                <a:close/>
              </a:path>
            </a:pathLst>
          </a:custGeom>
          <a:blipFill>
            <a:blip r:embed="rId4"/>
            <a:stretch>
              <a:fillRect r="-46070"/>
            </a:stretch>
          </a:blipFill>
        </p:spPr>
        <p:txBody>
          <a:bodyPr/>
          <a:lstStyle/>
          <a:p>
            <a:endParaRPr lang="en-US"/>
          </a:p>
        </p:txBody>
      </p:sp>
      <p:sp>
        <p:nvSpPr>
          <p:cNvPr id="5" name="Freeform 5"/>
          <p:cNvSpPr/>
          <p:nvPr/>
        </p:nvSpPr>
        <p:spPr>
          <a:xfrm>
            <a:off x="0" y="2863567"/>
            <a:ext cx="12577846" cy="1749262"/>
          </a:xfrm>
          <a:custGeom>
            <a:avLst/>
            <a:gdLst/>
            <a:ahLst/>
            <a:cxnLst/>
            <a:rect l="l" t="t" r="r" b="b"/>
            <a:pathLst>
              <a:path w="12577846" h="1749262">
                <a:moveTo>
                  <a:pt x="0" y="0"/>
                </a:moveTo>
                <a:lnTo>
                  <a:pt x="12577846" y="0"/>
                </a:lnTo>
                <a:lnTo>
                  <a:pt x="12577846" y="1749262"/>
                </a:lnTo>
                <a:lnTo>
                  <a:pt x="0" y="1749262"/>
                </a:lnTo>
                <a:lnTo>
                  <a:pt x="0" y="0"/>
                </a:lnTo>
                <a:close/>
              </a:path>
            </a:pathLst>
          </a:custGeom>
          <a:blipFill>
            <a:blip r:embed="rId5"/>
            <a:stretch>
              <a:fillRect r="-7486"/>
            </a:stretch>
          </a:blipFill>
        </p:spPr>
        <p:txBody>
          <a:bodyPr/>
          <a:lstStyle/>
          <a:p>
            <a:endParaRPr lang="en-US"/>
          </a:p>
        </p:txBody>
      </p:sp>
      <p:sp>
        <p:nvSpPr>
          <p:cNvPr id="6" name="Freeform 6"/>
          <p:cNvSpPr/>
          <p:nvPr/>
        </p:nvSpPr>
        <p:spPr>
          <a:xfrm>
            <a:off x="278302" y="418932"/>
            <a:ext cx="9930573" cy="894971"/>
          </a:xfrm>
          <a:custGeom>
            <a:avLst/>
            <a:gdLst/>
            <a:ahLst/>
            <a:cxnLst/>
            <a:rect l="l" t="t" r="r" b="b"/>
            <a:pathLst>
              <a:path w="9930573" h="894971">
                <a:moveTo>
                  <a:pt x="0" y="0"/>
                </a:moveTo>
                <a:lnTo>
                  <a:pt x="9930573" y="0"/>
                </a:lnTo>
                <a:lnTo>
                  <a:pt x="9930573" y="894971"/>
                </a:lnTo>
                <a:lnTo>
                  <a:pt x="0" y="894971"/>
                </a:lnTo>
                <a:lnTo>
                  <a:pt x="0" y="0"/>
                </a:lnTo>
                <a:close/>
              </a:path>
            </a:pathLst>
          </a:custGeom>
          <a:blipFill>
            <a:blip r:embed="rId6"/>
            <a:stretch>
              <a:fillRect r="-36140"/>
            </a:stretch>
          </a:blipFill>
        </p:spPr>
        <p:txBody>
          <a:bodyPr/>
          <a:lstStyle/>
          <a:p>
            <a:endParaRPr lang="en-US"/>
          </a:p>
        </p:txBody>
      </p:sp>
      <p:sp>
        <p:nvSpPr>
          <p:cNvPr id="7" name="Freeform 7"/>
          <p:cNvSpPr/>
          <p:nvPr/>
        </p:nvSpPr>
        <p:spPr>
          <a:xfrm>
            <a:off x="4768507" y="1713953"/>
            <a:ext cx="13519493" cy="894971"/>
          </a:xfrm>
          <a:custGeom>
            <a:avLst/>
            <a:gdLst/>
            <a:ahLst/>
            <a:cxnLst/>
            <a:rect l="l" t="t" r="r" b="b"/>
            <a:pathLst>
              <a:path w="13519493" h="894971">
                <a:moveTo>
                  <a:pt x="0" y="0"/>
                </a:moveTo>
                <a:lnTo>
                  <a:pt x="13519493" y="0"/>
                </a:lnTo>
                <a:lnTo>
                  <a:pt x="13519493" y="894972"/>
                </a:lnTo>
                <a:lnTo>
                  <a:pt x="0" y="89497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3591835" y="4002696"/>
            <a:ext cx="9449298" cy="2524432"/>
          </a:xfrm>
          <a:custGeom>
            <a:avLst/>
            <a:gdLst/>
            <a:ahLst/>
            <a:cxnLst/>
            <a:rect l="l" t="t" r="r" b="b"/>
            <a:pathLst>
              <a:path w="9449298" h="2524432">
                <a:moveTo>
                  <a:pt x="0" y="0"/>
                </a:moveTo>
                <a:lnTo>
                  <a:pt x="9449298" y="0"/>
                </a:lnTo>
                <a:lnTo>
                  <a:pt x="9449298" y="2524431"/>
                </a:lnTo>
                <a:lnTo>
                  <a:pt x="0" y="2524431"/>
                </a:lnTo>
                <a:lnTo>
                  <a:pt x="0" y="0"/>
                </a:lnTo>
                <a:close/>
              </a:path>
            </a:pathLst>
          </a:custGeom>
          <a:blipFill>
            <a:blip r:embed="rId3"/>
            <a:stretch>
              <a:fillRect r="-43057"/>
            </a:stretch>
          </a:blipFill>
        </p:spPr>
        <p:txBody>
          <a:bodyPr/>
          <a:lstStyle/>
          <a:p>
            <a:endParaRPr lang="en-US"/>
          </a:p>
        </p:txBody>
      </p:sp>
      <p:sp>
        <p:nvSpPr>
          <p:cNvPr id="4" name="Freeform 4"/>
          <p:cNvSpPr/>
          <p:nvPr/>
        </p:nvSpPr>
        <p:spPr>
          <a:xfrm>
            <a:off x="1557521" y="8021675"/>
            <a:ext cx="13517925" cy="1004344"/>
          </a:xfrm>
          <a:custGeom>
            <a:avLst/>
            <a:gdLst/>
            <a:ahLst/>
            <a:cxnLst/>
            <a:rect l="l" t="t" r="r" b="b"/>
            <a:pathLst>
              <a:path w="13517925" h="1004344">
                <a:moveTo>
                  <a:pt x="0" y="0"/>
                </a:moveTo>
                <a:lnTo>
                  <a:pt x="13517925" y="0"/>
                </a:lnTo>
                <a:lnTo>
                  <a:pt x="13517925" y="1004344"/>
                </a:lnTo>
                <a:lnTo>
                  <a:pt x="0" y="1004344"/>
                </a:lnTo>
                <a:lnTo>
                  <a:pt x="0" y="0"/>
                </a:lnTo>
                <a:close/>
              </a:path>
            </a:pathLst>
          </a:custGeom>
          <a:blipFill>
            <a:blip r:embed="rId4"/>
            <a:stretch>
              <a:fillRect/>
            </a:stretch>
          </a:blipFill>
        </p:spPr>
        <p:txBody>
          <a:bodyPr/>
          <a:lstStyle/>
          <a:p>
            <a:endParaRPr lang="en-US"/>
          </a:p>
        </p:txBody>
      </p:sp>
      <p:sp>
        <p:nvSpPr>
          <p:cNvPr id="5" name="Freeform 5"/>
          <p:cNvSpPr/>
          <p:nvPr/>
        </p:nvSpPr>
        <p:spPr>
          <a:xfrm>
            <a:off x="1557521" y="1502927"/>
            <a:ext cx="13517925" cy="1004344"/>
          </a:xfrm>
          <a:custGeom>
            <a:avLst/>
            <a:gdLst/>
            <a:ahLst/>
            <a:cxnLst/>
            <a:rect l="l" t="t" r="r" b="b"/>
            <a:pathLst>
              <a:path w="13517925" h="1004344">
                <a:moveTo>
                  <a:pt x="0" y="0"/>
                </a:moveTo>
                <a:lnTo>
                  <a:pt x="13517925" y="0"/>
                </a:lnTo>
                <a:lnTo>
                  <a:pt x="13517925" y="1004344"/>
                </a:lnTo>
                <a:lnTo>
                  <a:pt x="0" y="1004344"/>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3275647" y="302038"/>
            <a:ext cx="10890092" cy="8421504"/>
          </a:xfrm>
          <a:custGeom>
            <a:avLst/>
            <a:gdLst/>
            <a:ahLst/>
            <a:cxnLst/>
            <a:rect l="l" t="t" r="r" b="b"/>
            <a:pathLst>
              <a:path w="10890092" h="8421504">
                <a:moveTo>
                  <a:pt x="0" y="0"/>
                </a:moveTo>
                <a:lnTo>
                  <a:pt x="10890093" y="0"/>
                </a:lnTo>
                <a:lnTo>
                  <a:pt x="10890093" y="8421504"/>
                </a:lnTo>
                <a:lnTo>
                  <a:pt x="0" y="8421504"/>
                </a:lnTo>
                <a:lnTo>
                  <a:pt x="0" y="0"/>
                </a:lnTo>
                <a:close/>
              </a:path>
            </a:pathLst>
          </a:custGeom>
          <a:blipFill>
            <a:blip r:embed="rId3"/>
            <a:stretch>
              <a:fillRect t="-125" b="-11729"/>
            </a:stretch>
          </a:blipFill>
        </p:spPr>
        <p:txBody>
          <a:bodyPr/>
          <a:lstStyle/>
          <a:p>
            <a:endParaRPr lang="en-US"/>
          </a:p>
        </p:txBody>
      </p:sp>
      <p:sp>
        <p:nvSpPr>
          <p:cNvPr id="4" name="TextBox 4"/>
          <p:cNvSpPr txBox="1"/>
          <p:nvPr/>
        </p:nvSpPr>
        <p:spPr>
          <a:xfrm>
            <a:off x="932527" y="9201150"/>
            <a:ext cx="16326773" cy="5048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Code Pro"/>
              </a:rPr>
              <a:t>July month has the least accidents and most accidents happen in December month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56" b="-9156"/>
            </a:stretch>
          </a:blipFill>
        </p:spPr>
        <p:txBody>
          <a:bodyPr/>
          <a:lstStyle/>
          <a:p>
            <a:endParaRPr lang="en-US"/>
          </a:p>
        </p:txBody>
      </p:sp>
      <p:sp>
        <p:nvSpPr>
          <p:cNvPr id="3" name="Freeform 3"/>
          <p:cNvSpPr/>
          <p:nvPr/>
        </p:nvSpPr>
        <p:spPr>
          <a:xfrm>
            <a:off x="473739" y="2025430"/>
            <a:ext cx="8560873" cy="2977695"/>
          </a:xfrm>
          <a:custGeom>
            <a:avLst/>
            <a:gdLst/>
            <a:ahLst/>
            <a:cxnLst/>
            <a:rect l="l" t="t" r="r" b="b"/>
            <a:pathLst>
              <a:path w="8560873" h="2977695">
                <a:moveTo>
                  <a:pt x="0" y="0"/>
                </a:moveTo>
                <a:lnTo>
                  <a:pt x="8560873" y="0"/>
                </a:lnTo>
                <a:lnTo>
                  <a:pt x="8560873" y="2977695"/>
                </a:lnTo>
                <a:lnTo>
                  <a:pt x="0" y="2977695"/>
                </a:lnTo>
                <a:lnTo>
                  <a:pt x="0" y="0"/>
                </a:lnTo>
                <a:close/>
              </a:path>
            </a:pathLst>
          </a:custGeom>
          <a:blipFill>
            <a:blip r:embed="rId3"/>
            <a:stretch>
              <a:fillRect/>
            </a:stretch>
          </a:blipFill>
        </p:spPr>
        <p:txBody>
          <a:bodyPr/>
          <a:lstStyle/>
          <a:p>
            <a:endParaRPr lang="en-US"/>
          </a:p>
        </p:txBody>
      </p:sp>
      <p:sp>
        <p:nvSpPr>
          <p:cNvPr id="4" name="Freeform 4"/>
          <p:cNvSpPr/>
          <p:nvPr/>
        </p:nvSpPr>
        <p:spPr>
          <a:xfrm>
            <a:off x="473739" y="5339934"/>
            <a:ext cx="8560873" cy="2966305"/>
          </a:xfrm>
          <a:custGeom>
            <a:avLst/>
            <a:gdLst/>
            <a:ahLst/>
            <a:cxnLst/>
            <a:rect l="l" t="t" r="r" b="b"/>
            <a:pathLst>
              <a:path w="8560873" h="2966305">
                <a:moveTo>
                  <a:pt x="0" y="0"/>
                </a:moveTo>
                <a:lnTo>
                  <a:pt x="8560873" y="0"/>
                </a:lnTo>
                <a:lnTo>
                  <a:pt x="8560873" y="2966304"/>
                </a:lnTo>
                <a:lnTo>
                  <a:pt x="0" y="2966304"/>
                </a:lnTo>
                <a:lnTo>
                  <a:pt x="0" y="0"/>
                </a:lnTo>
                <a:close/>
              </a:path>
            </a:pathLst>
          </a:custGeom>
          <a:blipFill>
            <a:blip r:embed="rId4"/>
            <a:stretch>
              <a:fillRect/>
            </a:stretch>
          </a:blipFill>
        </p:spPr>
        <p:txBody>
          <a:bodyPr/>
          <a:lstStyle/>
          <a:p>
            <a:endParaRPr lang="en-US"/>
          </a:p>
        </p:txBody>
      </p:sp>
      <p:sp>
        <p:nvSpPr>
          <p:cNvPr id="5" name="Freeform 5"/>
          <p:cNvSpPr/>
          <p:nvPr/>
        </p:nvSpPr>
        <p:spPr>
          <a:xfrm>
            <a:off x="9144000" y="2025430"/>
            <a:ext cx="8771558" cy="2926800"/>
          </a:xfrm>
          <a:custGeom>
            <a:avLst/>
            <a:gdLst/>
            <a:ahLst/>
            <a:cxnLst/>
            <a:rect l="l" t="t" r="r" b="b"/>
            <a:pathLst>
              <a:path w="8771558" h="2926800">
                <a:moveTo>
                  <a:pt x="0" y="0"/>
                </a:moveTo>
                <a:lnTo>
                  <a:pt x="8771558" y="0"/>
                </a:lnTo>
                <a:lnTo>
                  <a:pt x="8771558" y="2926800"/>
                </a:lnTo>
                <a:lnTo>
                  <a:pt x="0" y="2926800"/>
                </a:lnTo>
                <a:lnTo>
                  <a:pt x="0" y="0"/>
                </a:lnTo>
                <a:close/>
              </a:path>
            </a:pathLst>
          </a:custGeom>
          <a:blipFill>
            <a:blip r:embed="rId5"/>
            <a:stretch>
              <a:fillRect/>
            </a:stretch>
          </a:blipFill>
        </p:spPr>
        <p:txBody>
          <a:bodyPr/>
          <a:lstStyle/>
          <a:p>
            <a:endParaRPr lang="en-US"/>
          </a:p>
        </p:txBody>
      </p:sp>
      <p:sp>
        <p:nvSpPr>
          <p:cNvPr id="6" name="Freeform 6"/>
          <p:cNvSpPr/>
          <p:nvPr/>
        </p:nvSpPr>
        <p:spPr>
          <a:xfrm>
            <a:off x="9144000" y="5344974"/>
            <a:ext cx="8771558" cy="2961264"/>
          </a:xfrm>
          <a:custGeom>
            <a:avLst/>
            <a:gdLst/>
            <a:ahLst/>
            <a:cxnLst/>
            <a:rect l="l" t="t" r="r" b="b"/>
            <a:pathLst>
              <a:path w="8771558" h="2961264">
                <a:moveTo>
                  <a:pt x="0" y="0"/>
                </a:moveTo>
                <a:lnTo>
                  <a:pt x="8771558" y="0"/>
                </a:lnTo>
                <a:lnTo>
                  <a:pt x="8771558" y="2961264"/>
                </a:lnTo>
                <a:lnTo>
                  <a:pt x="0" y="296126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703822" y="11352"/>
            <a:ext cx="14661579" cy="854494"/>
          </a:xfrm>
          <a:prstGeom prst="rect">
            <a:avLst/>
          </a:prstGeom>
        </p:spPr>
        <p:txBody>
          <a:bodyPr lIns="0" tIns="0" rIns="0" bIns="0" rtlCol="0" anchor="t">
            <a:spAutoFit/>
          </a:bodyPr>
          <a:lstStyle/>
          <a:p>
            <a:pPr algn="ctr">
              <a:lnSpc>
                <a:spcPts val="6976"/>
              </a:lnSpc>
            </a:pPr>
            <a:r>
              <a:rPr lang="en-US" sz="4983">
                <a:solidFill>
                  <a:srgbClr val="000000"/>
                </a:solidFill>
                <a:latin typeface="Code Pro Bold"/>
              </a:rPr>
              <a:t>1.ANALYSIS BASED ON ROAD INFRASTRUCTURE </a:t>
            </a:r>
          </a:p>
        </p:txBody>
      </p:sp>
      <p:sp>
        <p:nvSpPr>
          <p:cNvPr id="8" name="TextBox 8"/>
          <p:cNvSpPr txBox="1"/>
          <p:nvPr/>
        </p:nvSpPr>
        <p:spPr>
          <a:xfrm>
            <a:off x="473739" y="8639613"/>
            <a:ext cx="11419711" cy="693800"/>
          </a:xfrm>
          <a:prstGeom prst="rect">
            <a:avLst/>
          </a:prstGeom>
        </p:spPr>
        <p:txBody>
          <a:bodyPr lIns="0" tIns="0" rIns="0" bIns="0" rtlCol="0" anchor="t">
            <a:spAutoFit/>
          </a:bodyPr>
          <a:lstStyle/>
          <a:p>
            <a:pPr algn="ctr">
              <a:lnSpc>
                <a:spcPts val="5420"/>
              </a:lnSpc>
              <a:spcBef>
                <a:spcPct val="0"/>
              </a:spcBef>
            </a:pPr>
            <a:r>
              <a:rPr lang="en-US" sz="4517">
                <a:solidFill>
                  <a:srgbClr val="000000"/>
                </a:solidFill>
                <a:latin typeface="Code Pro"/>
              </a:rPr>
              <a:t>14.85(TS) + 7.35(Jnc) + 11.35 (Cro)= 33.54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911</Words>
  <Application>Microsoft Macintosh PowerPoint</Application>
  <PresentationFormat>Custom</PresentationFormat>
  <Paragraphs>72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Code Pro Bold</vt:lpstr>
      <vt:lpstr>Canva Sans Bold</vt:lpstr>
      <vt:lpstr>Canva Sans</vt:lpstr>
      <vt:lpstr>Arial</vt:lpstr>
      <vt:lpstr>Code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US Accidents DA PPT</dc:title>
  <cp:lastModifiedBy>Asawari Anilrao Kadam</cp:lastModifiedBy>
  <cp:revision>2</cp:revision>
  <dcterms:created xsi:type="dcterms:W3CDTF">2006-08-16T00:00:00Z</dcterms:created>
  <dcterms:modified xsi:type="dcterms:W3CDTF">2023-12-03T06:58:03Z</dcterms:modified>
  <dc:identifier>DAF1nKUVlFE</dc:identifier>
</cp:coreProperties>
</file>